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6" r:id="rId2"/>
    <p:sldId id="262" r:id="rId3"/>
    <p:sldId id="261" r:id="rId4"/>
    <p:sldId id="263" r:id="rId5"/>
    <p:sldId id="267" r:id="rId6"/>
    <p:sldId id="268" r:id="rId7"/>
    <p:sldId id="270" r:id="rId8"/>
    <p:sldId id="271"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6E3115-C660-45BC-BBFC-5D696BF13014}" type="doc">
      <dgm:prSet loTypeId="urn:microsoft.com/office/officeart/2005/8/layout/chevron1" loCatId="process" qsTypeId="urn:microsoft.com/office/officeart/2005/8/quickstyle/simple1" qsCatId="simple" csTypeId="urn:microsoft.com/office/officeart/2005/8/colors/accent6_2" csCatId="accent6" phldr="1"/>
      <dgm:spPr/>
    </dgm:pt>
    <dgm:pt modelId="{B8956AA2-7F22-4E42-AD0E-3BF579BB1D0B}">
      <dgm:prSet phldrT="[Text]"/>
      <dgm:spPr/>
      <dgm:t>
        <a:bodyPr/>
        <a:lstStyle/>
        <a:p>
          <a:r>
            <a:rPr lang="en-US" dirty="0"/>
            <a:t>Preparation</a:t>
          </a:r>
        </a:p>
      </dgm:t>
    </dgm:pt>
    <dgm:pt modelId="{5F3C4F3D-23D7-4016-92AD-50E01E0AB1D2}" type="parTrans" cxnId="{E9A3DA21-E01D-4B7F-AD03-827470BE214F}">
      <dgm:prSet/>
      <dgm:spPr/>
      <dgm:t>
        <a:bodyPr/>
        <a:lstStyle/>
        <a:p>
          <a:endParaRPr lang="en-US"/>
        </a:p>
      </dgm:t>
    </dgm:pt>
    <dgm:pt modelId="{CB0D50AE-4724-4873-914E-AAC102AB8193}" type="sibTrans" cxnId="{E9A3DA21-E01D-4B7F-AD03-827470BE214F}">
      <dgm:prSet/>
      <dgm:spPr/>
      <dgm:t>
        <a:bodyPr/>
        <a:lstStyle/>
        <a:p>
          <a:endParaRPr lang="en-US"/>
        </a:p>
      </dgm:t>
    </dgm:pt>
    <dgm:pt modelId="{864DFC2F-69C0-49DD-A9C9-D91B54BF3E21}">
      <dgm:prSet phldrT="[Text]"/>
      <dgm:spPr/>
      <dgm:t>
        <a:bodyPr/>
        <a:lstStyle/>
        <a:p>
          <a:r>
            <a:rPr lang="en-US" dirty="0"/>
            <a:t>Consolidation</a:t>
          </a:r>
        </a:p>
      </dgm:t>
    </dgm:pt>
    <dgm:pt modelId="{47138958-06AF-4066-AC42-B37C233CF126}" type="parTrans" cxnId="{8E5994B1-B53D-4061-9BDF-FF0B6368EC65}">
      <dgm:prSet/>
      <dgm:spPr/>
      <dgm:t>
        <a:bodyPr/>
        <a:lstStyle/>
        <a:p>
          <a:endParaRPr lang="en-US"/>
        </a:p>
      </dgm:t>
    </dgm:pt>
    <dgm:pt modelId="{E6A3BCEE-92D9-48DD-926E-5C48A8C90E6A}" type="sibTrans" cxnId="{8E5994B1-B53D-4061-9BDF-FF0B6368EC65}">
      <dgm:prSet/>
      <dgm:spPr/>
      <dgm:t>
        <a:bodyPr/>
        <a:lstStyle/>
        <a:p>
          <a:endParaRPr lang="en-US"/>
        </a:p>
      </dgm:t>
    </dgm:pt>
    <dgm:pt modelId="{5B212875-FD2B-4D8B-AD1B-E1A8D1C4052E}">
      <dgm:prSet phldrT="[Text]"/>
      <dgm:spPr/>
      <dgm:t>
        <a:bodyPr/>
        <a:lstStyle/>
        <a:p>
          <a:r>
            <a:rPr lang="en-US" dirty="0"/>
            <a:t>No Objection</a:t>
          </a:r>
        </a:p>
      </dgm:t>
    </dgm:pt>
    <dgm:pt modelId="{4E5747BE-DF11-4497-A1F8-775540870E23}" type="parTrans" cxnId="{28310849-1511-459B-847D-63983269D035}">
      <dgm:prSet/>
      <dgm:spPr/>
      <dgm:t>
        <a:bodyPr/>
        <a:lstStyle/>
        <a:p>
          <a:endParaRPr lang="en-US"/>
        </a:p>
      </dgm:t>
    </dgm:pt>
    <dgm:pt modelId="{382B8A2B-DD7B-4EEE-ACC0-3FF486017721}" type="sibTrans" cxnId="{28310849-1511-459B-847D-63983269D035}">
      <dgm:prSet/>
      <dgm:spPr/>
      <dgm:t>
        <a:bodyPr/>
        <a:lstStyle/>
        <a:p>
          <a:endParaRPr lang="en-US"/>
        </a:p>
      </dgm:t>
    </dgm:pt>
    <dgm:pt modelId="{66BF1ED0-F853-4D3D-B927-FCAC776E1A90}">
      <dgm:prSet phldrT="[Text]"/>
      <dgm:spPr/>
      <dgm:t>
        <a:bodyPr/>
        <a:lstStyle/>
        <a:p>
          <a:r>
            <a:rPr lang="en-US" dirty="0"/>
            <a:t>Budget Allocation &amp; Release of Grant</a:t>
          </a:r>
        </a:p>
      </dgm:t>
    </dgm:pt>
    <dgm:pt modelId="{1A521A10-6A55-4C5E-8274-FD5ECFEDF62F}" type="parTrans" cxnId="{65A30E0A-AE5E-4F3E-BC14-42F2E296DEC5}">
      <dgm:prSet/>
      <dgm:spPr/>
      <dgm:t>
        <a:bodyPr/>
        <a:lstStyle/>
        <a:p>
          <a:endParaRPr lang="en-US"/>
        </a:p>
      </dgm:t>
    </dgm:pt>
    <dgm:pt modelId="{C149F877-C9A2-4A4D-8052-7E6FDF11FC06}" type="sibTrans" cxnId="{65A30E0A-AE5E-4F3E-BC14-42F2E296DEC5}">
      <dgm:prSet/>
      <dgm:spPr/>
      <dgm:t>
        <a:bodyPr/>
        <a:lstStyle/>
        <a:p>
          <a:endParaRPr lang="en-US"/>
        </a:p>
      </dgm:t>
    </dgm:pt>
    <dgm:pt modelId="{F4A980BC-4D0F-4AD9-9306-F1EECF72C1AC}" type="pres">
      <dgm:prSet presAssocID="{F86E3115-C660-45BC-BBFC-5D696BF13014}" presName="Name0" presStyleCnt="0">
        <dgm:presLayoutVars>
          <dgm:dir/>
          <dgm:animLvl val="lvl"/>
          <dgm:resizeHandles val="exact"/>
        </dgm:presLayoutVars>
      </dgm:prSet>
      <dgm:spPr/>
    </dgm:pt>
    <dgm:pt modelId="{3059E03F-94CA-4158-A491-3A8BF794E513}" type="pres">
      <dgm:prSet presAssocID="{B8956AA2-7F22-4E42-AD0E-3BF579BB1D0B}" presName="parTxOnly" presStyleLbl="node1" presStyleIdx="0" presStyleCnt="4">
        <dgm:presLayoutVars>
          <dgm:chMax val="0"/>
          <dgm:chPref val="0"/>
          <dgm:bulletEnabled val="1"/>
        </dgm:presLayoutVars>
      </dgm:prSet>
      <dgm:spPr/>
      <dgm:t>
        <a:bodyPr/>
        <a:lstStyle/>
        <a:p>
          <a:endParaRPr lang="en-US"/>
        </a:p>
      </dgm:t>
    </dgm:pt>
    <dgm:pt modelId="{37517ED4-9EE5-4D9D-AD8F-6726D169FE6F}" type="pres">
      <dgm:prSet presAssocID="{CB0D50AE-4724-4873-914E-AAC102AB8193}" presName="parTxOnlySpace" presStyleCnt="0"/>
      <dgm:spPr/>
    </dgm:pt>
    <dgm:pt modelId="{60969C96-1AD4-4750-BC1B-4453A7EC75EC}" type="pres">
      <dgm:prSet presAssocID="{864DFC2F-69C0-49DD-A9C9-D91B54BF3E21}" presName="parTxOnly" presStyleLbl="node1" presStyleIdx="1" presStyleCnt="4">
        <dgm:presLayoutVars>
          <dgm:chMax val="0"/>
          <dgm:chPref val="0"/>
          <dgm:bulletEnabled val="1"/>
        </dgm:presLayoutVars>
      </dgm:prSet>
      <dgm:spPr/>
      <dgm:t>
        <a:bodyPr/>
        <a:lstStyle/>
        <a:p>
          <a:endParaRPr lang="en-US"/>
        </a:p>
      </dgm:t>
    </dgm:pt>
    <dgm:pt modelId="{FE887443-DD42-4AF3-B075-57CFBFE5205B}" type="pres">
      <dgm:prSet presAssocID="{E6A3BCEE-92D9-48DD-926E-5C48A8C90E6A}" presName="parTxOnlySpace" presStyleCnt="0"/>
      <dgm:spPr/>
    </dgm:pt>
    <dgm:pt modelId="{E0876A45-7FAA-4169-B9B4-12EA7E09249E}" type="pres">
      <dgm:prSet presAssocID="{5B212875-FD2B-4D8B-AD1B-E1A8D1C4052E}" presName="parTxOnly" presStyleLbl="node1" presStyleIdx="2" presStyleCnt="4">
        <dgm:presLayoutVars>
          <dgm:chMax val="0"/>
          <dgm:chPref val="0"/>
          <dgm:bulletEnabled val="1"/>
        </dgm:presLayoutVars>
      </dgm:prSet>
      <dgm:spPr/>
      <dgm:t>
        <a:bodyPr/>
        <a:lstStyle/>
        <a:p>
          <a:endParaRPr lang="en-US"/>
        </a:p>
      </dgm:t>
    </dgm:pt>
    <dgm:pt modelId="{D41C9A29-9438-4817-A257-647517319AAB}" type="pres">
      <dgm:prSet presAssocID="{382B8A2B-DD7B-4EEE-ACC0-3FF486017721}" presName="parTxOnlySpace" presStyleCnt="0"/>
      <dgm:spPr/>
    </dgm:pt>
    <dgm:pt modelId="{B379A2E9-0DF1-4EF4-A893-81599B92379D}" type="pres">
      <dgm:prSet presAssocID="{66BF1ED0-F853-4D3D-B927-FCAC776E1A90}" presName="parTxOnly" presStyleLbl="node1" presStyleIdx="3" presStyleCnt="4">
        <dgm:presLayoutVars>
          <dgm:chMax val="0"/>
          <dgm:chPref val="0"/>
          <dgm:bulletEnabled val="1"/>
        </dgm:presLayoutVars>
      </dgm:prSet>
      <dgm:spPr/>
      <dgm:t>
        <a:bodyPr/>
        <a:lstStyle/>
        <a:p>
          <a:endParaRPr lang="en-US"/>
        </a:p>
      </dgm:t>
    </dgm:pt>
  </dgm:ptLst>
  <dgm:cxnLst>
    <dgm:cxn modelId="{219EC6B4-C7BF-4AA4-A440-6C882D1E84DF}" type="presOf" srcId="{5B212875-FD2B-4D8B-AD1B-E1A8D1C4052E}" destId="{E0876A45-7FAA-4169-B9B4-12EA7E09249E}" srcOrd="0" destOrd="0" presId="urn:microsoft.com/office/officeart/2005/8/layout/chevron1"/>
    <dgm:cxn modelId="{65A30E0A-AE5E-4F3E-BC14-42F2E296DEC5}" srcId="{F86E3115-C660-45BC-BBFC-5D696BF13014}" destId="{66BF1ED0-F853-4D3D-B927-FCAC776E1A90}" srcOrd="3" destOrd="0" parTransId="{1A521A10-6A55-4C5E-8274-FD5ECFEDF62F}" sibTransId="{C149F877-C9A2-4A4D-8052-7E6FDF11FC06}"/>
    <dgm:cxn modelId="{8E5994B1-B53D-4061-9BDF-FF0B6368EC65}" srcId="{F86E3115-C660-45BC-BBFC-5D696BF13014}" destId="{864DFC2F-69C0-49DD-A9C9-D91B54BF3E21}" srcOrd="1" destOrd="0" parTransId="{47138958-06AF-4066-AC42-B37C233CF126}" sibTransId="{E6A3BCEE-92D9-48DD-926E-5C48A8C90E6A}"/>
    <dgm:cxn modelId="{48D4D927-E6A9-4878-9BA7-F9497F038243}" type="presOf" srcId="{864DFC2F-69C0-49DD-A9C9-D91B54BF3E21}" destId="{60969C96-1AD4-4750-BC1B-4453A7EC75EC}" srcOrd="0" destOrd="0" presId="urn:microsoft.com/office/officeart/2005/8/layout/chevron1"/>
    <dgm:cxn modelId="{E719279F-B565-4A68-A083-C011F8EE3BC2}" type="presOf" srcId="{F86E3115-C660-45BC-BBFC-5D696BF13014}" destId="{F4A980BC-4D0F-4AD9-9306-F1EECF72C1AC}" srcOrd="0" destOrd="0" presId="urn:microsoft.com/office/officeart/2005/8/layout/chevron1"/>
    <dgm:cxn modelId="{F63457ED-28BC-44B4-876E-C8FC3675FFAB}" type="presOf" srcId="{66BF1ED0-F853-4D3D-B927-FCAC776E1A90}" destId="{B379A2E9-0DF1-4EF4-A893-81599B92379D}" srcOrd="0" destOrd="0" presId="urn:microsoft.com/office/officeart/2005/8/layout/chevron1"/>
    <dgm:cxn modelId="{E9A3DA21-E01D-4B7F-AD03-827470BE214F}" srcId="{F86E3115-C660-45BC-BBFC-5D696BF13014}" destId="{B8956AA2-7F22-4E42-AD0E-3BF579BB1D0B}" srcOrd="0" destOrd="0" parTransId="{5F3C4F3D-23D7-4016-92AD-50E01E0AB1D2}" sibTransId="{CB0D50AE-4724-4873-914E-AAC102AB8193}"/>
    <dgm:cxn modelId="{EBD66348-2345-4A33-8075-E27D7F05F3A4}" type="presOf" srcId="{B8956AA2-7F22-4E42-AD0E-3BF579BB1D0B}" destId="{3059E03F-94CA-4158-A491-3A8BF794E513}" srcOrd="0" destOrd="0" presId="urn:microsoft.com/office/officeart/2005/8/layout/chevron1"/>
    <dgm:cxn modelId="{28310849-1511-459B-847D-63983269D035}" srcId="{F86E3115-C660-45BC-BBFC-5D696BF13014}" destId="{5B212875-FD2B-4D8B-AD1B-E1A8D1C4052E}" srcOrd="2" destOrd="0" parTransId="{4E5747BE-DF11-4497-A1F8-775540870E23}" sibTransId="{382B8A2B-DD7B-4EEE-ACC0-3FF486017721}"/>
    <dgm:cxn modelId="{D40816B4-C791-41BC-A380-71A10E0B3CC4}" type="presParOf" srcId="{F4A980BC-4D0F-4AD9-9306-F1EECF72C1AC}" destId="{3059E03F-94CA-4158-A491-3A8BF794E513}" srcOrd="0" destOrd="0" presId="urn:microsoft.com/office/officeart/2005/8/layout/chevron1"/>
    <dgm:cxn modelId="{6273572C-21F0-4BF6-B06D-67E21DFB0DF1}" type="presParOf" srcId="{F4A980BC-4D0F-4AD9-9306-F1EECF72C1AC}" destId="{37517ED4-9EE5-4D9D-AD8F-6726D169FE6F}" srcOrd="1" destOrd="0" presId="urn:microsoft.com/office/officeart/2005/8/layout/chevron1"/>
    <dgm:cxn modelId="{DC371F54-1543-4A5C-AB60-69B54B0850E4}" type="presParOf" srcId="{F4A980BC-4D0F-4AD9-9306-F1EECF72C1AC}" destId="{60969C96-1AD4-4750-BC1B-4453A7EC75EC}" srcOrd="2" destOrd="0" presId="urn:microsoft.com/office/officeart/2005/8/layout/chevron1"/>
    <dgm:cxn modelId="{A8482758-7633-478E-8EF9-AB76DDBADAC9}" type="presParOf" srcId="{F4A980BC-4D0F-4AD9-9306-F1EECF72C1AC}" destId="{FE887443-DD42-4AF3-B075-57CFBFE5205B}" srcOrd="3" destOrd="0" presId="urn:microsoft.com/office/officeart/2005/8/layout/chevron1"/>
    <dgm:cxn modelId="{61DCF737-A1BE-4ABA-8E18-DADD15B7218B}" type="presParOf" srcId="{F4A980BC-4D0F-4AD9-9306-F1EECF72C1AC}" destId="{E0876A45-7FAA-4169-B9B4-12EA7E09249E}" srcOrd="4" destOrd="0" presId="urn:microsoft.com/office/officeart/2005/8/layout/chevron1"/>
    <dgm:cxn modelId="{C7312DBA-F6CD-4871-8BE4-4806172984F1}" type="presParOf" srcId="{F4A980BC-4D0F-4AD9-9306-F1EECF72C1AC}" destId="{D41C9A29-9438-4817-A257-647517319AAB}" srcOrd="5" destOrd="0" presId="urn:microsoft.com/office/officeart/2005/8/layout/chevron1"/>
    <dgm:cxn modelId="{57E1A44C-A666-4733-8AAC-E8F11507C7ED}" type="presParOf" srcId="{F4A980BC-4D0F-4AD9-9306-F1EECF72C1AC}" destId="{B379A2E9-0DF1-4EF4-A893-81599B92379D}"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3A1AC4-781A-48DA-BAF4-1BA752732969}" type="doc">
      <dgm:prSet loTypeId="urn:microsoft.com/office/officeart/2005/8/layout/process2" loCatId="process" qsTypeId="urn:microsoft.com/office/officeart/2005/8/quickstyle/simple1" qsCatId="simple" csTypeId="urn:microsoft.com/office/officeart/2005/8/colors/accent1_2" csCatId="accent1" phldr="1"/>
      <dgm:spPr/>
    </dgm:pt>
    <dgm:pt modelId="{037175B9-D17E-4C87-B374-16F2C7D4E7C1}">
      <dgm:prSet phldrT="[Text]"/>
      <dgm:spPr/>
      <dgm:t>
        <a:bodyPr/>
        <a:lstStyle/>
        <a:p>
          <a:pPr algn="ctr"/>
          <a:r>
            <a:rPr lang="en-US" dirty="0"/>
            <a:t>ALL IAs</a:t>
          </a:r>
        </a:p>
      </dgm:t>
    </dgm:pt>
    <dgm:pt modelId="{F59B96C0-AFF8-4D4C-BD4E-400162D68B84}" type="parTrans" cxnId="{8ABBF380-DD6D-49F0-B329-AB966CAC2777}">
      <dgm:prSet/>
      <dgm:spPr/>
      <dgm:t>
        <a:bodyPr/>
        <a:lstStyle/>
        <a:p>
          <a:pPr algn="ctr"/>
          <a:endParaRPr lang="en-US"/>
        </a:p>
      </dgm:t>
    </dgm:pt>
    <dgm:pt modelId="{2E0A156D-7023-4450-8DBA-7D8412A49CCF}" type="sibTrans" cxnId="{8ABBF380-DD6D-49F0-B329-AB966CAC2777}">
      <dgm:prSet/>
      <dgm:spPr/>
      <dgm:t>
        <a:bodyPr/>
        <a:lstStyle/>
        <a:p>
          <a:pPr algn="ctr"/>
          <a:endParaRPr lang="en-US"/>
        </a:p>
      </dgm:t>
    </dgm:pt>
    <dgm:pt modelId="{F965CA82-BC62-4721-B555-F75A73C0F9C0}">
      <dgm:prSet phldrT="[Text]" custT="1"/>
      <dgm:spPr/>
      <dgm:t>
        <a:bodyPr/>
        <a:lstStyle/>
        <a:p>
          <a:pPr algn="l"/>
          <a:r>
            <a:rPr lang="en-IN" sz="1400" b="1" dirty="0"/>
            <a:t>By Aug 15: Submission of AWP  package to NPMU with following </a:t>
          </a:r>
          <a:endParaRPr lang="en-US" sz="1400" dirty="0"/>
        </a:p>
      </dgm:t>
    </dgm:pt>
    <dgm:pt modelId="{7545C92B-459A-4682-BE4E-874CED7714F1}" type="parTrans" cxnId="{DC8A6681-824B-4975-842B-8A3B75C11645}">
      <dgm:prSet/>
      <dgm:spPr/>
      <dgm:t>
        <a:bodyPr/>
        <a:lstStyle/>
        <a:p>
          <a:pPr algn="ctr"/>
          <a:endParaRPr lang="en-US"/>
        </a:p>
      </dgm:t>
    </dgm:pt>
    <dgm:pt modelId="{61327985-C509-477B-9421-29F56FAE4F8A}" type="sibTrans" cxnId="{DC8A6681-824B-4975-842B-8A3B75C11645}">
      <dgm:prSet/>
      <dgm:spPr/>
      <dgm:t>
        <a:bodyPr/>
        <a:lstStyle/>
        <a:p>
          <a:pPr algn="ctr"/>
          <a:endParaRPr lang="en-US"/>
        </a:p>
      </dgm:t>
    </dgm:pt>
    <dgm:pt modelId="{4F2C9844-CB8A-4DCC-BF5C-6A4C53B60514}">
      <dgm:prSet custT="1"/>
      <dgm:spPr/>
      <dgm:t>
        <a:bodyPr/>
        <a:lstStyle/>
        <a:p>
          <a:pPr algn="l"/>
          <a:r>
            <a:rPr lang="en-IN" sz="1400" b="1" dirty="0"/>
            <a:t>Physical and Financial Progress</a:t>
          </a:r>
        </a:p>
      </dgm:t>
    </dgm:pt>
    <dgm:pt modelId="{50088CF6-31F4-4894-97A0-08E77DD019AF}" type="parTrans" cxnId="{7188D326-7C9C-4513-98EF-71344BC41BD0}">
      <dgm:prSet/>
      <dgm:spPr/>
      <dgm:t>
        <a:bodyPr/>
        <a:lstStyle/>
        <a:p>
          <a:pPr algn="ctr"/>
          <a:endParaRPr lang="en-US"/>
        </a:p>
      </dgm:t>
    </dgm:pt>
    <dgm:pt modelId="{88A3D5BA-9DDA-4092-B205-3A0260E60FBC}" type="sibTrans" cxnId="{7188D326-7C9C-4513-98EF-71344BC41BD0}">
      <dgm:prSet/>
      <dgm:spPr/>
      <dgm:t>
        <a:bodyPr/>
        <a:lstStyle/>
        <a:p>
          <a:pPr algn="ctr"/>
          <a:endParaRPr lang="en-US"/>
        </a:p>
      </dgm:t>
    </dgm:pt>
    <dgm:pt modelId="{2EA69CE6-6977-465C-AEB5-3B00968DFA59}">
      <dgm:prSet custT="1"/>
      <dgm:spPr/>
      <dgm:t>
        <a:bodyPr/>
        <a:lstStyle/>
        <a:p>
          <a:pPr algn="l"/>
          <a:r>
            <a:rPr lang="en-IN" sz="1400" b="1" dirty="0"/>
            <a:t>Projections for remaining seven months and request for 2</a:t>
          </a:r>
          <a:r>
            <a:rPr lang="en-IN" sz="1400" b="1" baseline="30000" dirty="0"/>
            <a:t>nd</a:t>
          </a:r>
          <a:r>
            <a:rPr lang="en-IN" sz="1400" b="1" dirty="0"/>
            <a:t> tranche.</a:t>
          </a:r>
        </a:p>
      </dgm:t>
    </dgm:pt>
    <dgm:pt modelId="{29F79E47-ABAA-4B46-95E0-6D76F627F75C}" type="parTrans" cxnId="{38B816A8-B198-4E72-8CD8-3639A2866C8F}">
      <dgm:prSet/>
      <dgm:spPr/>
      <dgm:t>
        <a:bodyPr/>
        <a:lstStyle/>
        <a:p>
          <a:pPr algn="ctr"/>
          <a:endParaRPr lang="en-US"/>
        </a:p>
      </dgm:t>
    </dgm:pt>
    <dgm:pt modelId="{8DDFE73F-B888-48CC-88F7-C6D9C855B53F}" type="sibTrans" cxnId="{38B816A8-B198-4E72-8CD8-3639A2866C8F}">
      <dgm:prSet/>
      <dgm:spPr/>
      <dgm:t>
        <a:bodyPr/>
        <a:lstStyle/>
        <a:p>
          <a:pPr algn="ctr"/>
          <a:endParaRPr lang="en-US"/>
        </a:p>
      </dgm:t>
    </dgm:pt>
    <dgm:pt modelId="{34027DE7-F51F-4FBA-BDF0-A5C0695B0E5B}">
      <dgm:prSet custT="1"/>
      <dgm:spPr/>
      <dgm:t>
        <a:bodyPr/>
        <a:lstStyle/>
        <a:p>
          <a:pPr algn="l"/>
          <a:r>
            <a:rPr lang="en-IN" sz="1400" b="1" dirty="0"/>
            <a:t>AWP and PP for next year with request for budget allocation.</a:t>
          </a:r>
        </a:p>
      </dgm:t>
    </dgm:pt>
    <dgm:pt modelId="{4AC793A1-73F0-4D6B-8A5C-22E22A37FFAC}" type="parTrans" cxnId="{6546942C-3D20-46E1-A9B7-2961D5A8CF0D}">
      <dgm:prSet/>
      <dgm:spPr/>
      <dgm:t>
        <a:bodyPr/>
        <a:lstStyle/>
        <a:p>
          <a:pPr algn="ctr"/>
          <a:endParaRPr lang="en-US"/>
        </a:p>
      </dgm:t>
    </dgm:pt>
    <dgm:pt modelId="{F95C59AE-F786-47C3-809B-885D2671E8D1}" type="sibTrans" cxnId="{6546942C-3D20-46E1-A9B7-2961D5A8CF0D}">
      <dgm:prSet/>
      <dgm:spPr/>
      <dgm:t>
        <a:bodyPr/>
        <a:lstStyle/>
        <a:p>
          <a:pPr algn="ctr"/>
          <a:endParaRPr lang="en-US"/>
        </a:p>
      </dgm:t>
    </dgm:pt>
    <dgm:pt modelId="{B51323FE-0616-4154-97AF-27484116AE0B}">
      <dgm:prSet custT="1"/>
      <dgm:spPr/>
      <dgm:t>
        <a:bodyPr/>
        <a:lstStyle/>
        <a:p>
          <a:pPr algn="l"/>
          <a:r>
            <a:rPr lang="en-IN" sz="1400" b="1" dirty="0"/>
            <a:t>Utilization certificate for expenditures incurred during past 5 months</a:t>
          </a:r>
        </a:p>
      </dgm:t>
    </dgm:pt>
    <dgm:pt modelId="{4DF167A6-D797-41C8-AA93-E1CE2F062840}" type="parTrans" cxnId="{AFF20C85-8AB3-44FC-8995-8765F948F668}">
      <dgm:prSet/>
      <dgm:spPr/>
      <dgm:t>
        <a:bodyPr/>
        <a:lstStyle/>
        <a:p>
          <a:pPr algn="ctr"/>
          <a:endParaRPr lang="en-US"/>
        </a:p>
      </dgm:t>
    </dgm:pt>
    <dgm:pt modelId="{C6374A25-9CE3-433F-AB3C-0E9A3C3A51EE}" type="sibTrans" cxnId="{AFF20C85-8AB3-44FC-8995-8765F948F668}">
      <dgm:prSet/>
      <dgm:spPr/>
      <dgm:t>
        <a:bodyPr/>
        <a:lstStyle/>
        <a:p>
          <a:pPr algn="ctr"/>
          <a:endParaRPr lang="en-US"/>
        </a:p>
      </dgm:t>
    </dgm:pt>
    <dgm:pt modelId="{8B068366-B17D-4D37-844B-F2D906667471}">
      <dgm:prSet custT="1"/>
      <dgm:spPr/>
      <dgm:t>
        <a:bodyPr/>
        <a:lstStyle/>
        <a:p>
          <a:pPr algn="l"/>
          <a:r>
            <a:rPr lang="en-IN" sz="1400" b="1" dirty="0"/>
            <a:t>Audit report for previous years</a:t>
          </a:r>
          <a:endParaRPr lang="en-IN" sz="1400" b="1" i="1" dirty="0"/>
        </a:p>
      </dgm:t>
    </dgm:pt>
    <dgm:pt modelId="{7A4938F0-2686-48BF-A51B-CA7935082B51}" type="parTrans" cxnId="{45BF66A1-C543-48DB-A04B-8EEDDFEE1C0C}">
      <dgm:prSet/>
      <dgm:spPr/>
      <dgm:t>
        <a:bodyPr/>
        <a:lstStyle/>
        <a:p>
          <a:pPr algn="ctr"/>
          <a:endParaRPr lang="en-US"/>
        </a:p>
      </dgm:t>
    </dgm:pt>
    <dgm:pt modelId="{7AF5FA4F-5376-42D0-88A9-5695513C9ED7}" type="sibTrans" cxnId="{45BF66A1-C543-48DB-A04B-8EEDDFEE1C0C}">
      <dgm:prSet/>
      <dgm:spPr/>
      <dgm:t>
        <a:bodyPr/>
        <a:lstStyle/>
        <a:p>
          <a:pPr algn="ctr"/>
          <a:endParaRPr lang="en-US"/>
        </a:p>
      </dgm:t>
    </dgm:pt>
    <dgm:pt modelId="{00D645FF-63BE-4AE0-B8B8-B2F86D980176}" type="pres">
      <dgm:prSet presAssocID="{163A1AC4-781A-48DA-BAF4-1BA752732969}" presName="linearFlow" presStyleCnt="0">
        <dgm:presLayoutVars>
          <dgm:resizeHandles val="exact"/>
        </dgm:presLayoutVars>
      </dgm:prSet>
      <dgm:spPr/>
    </dgm:pt>
    <dgm:pt modelId="{DC5A8C82-7697-490B-B630-08A11663A9BA}" type="pres">
      <dgm:prSet presAssocID="{037175B9-D17E-4C87-B374-16F2C7D4E7C1}" presName="node" presStyleLbl="node1" presStyleIdx="0" presStyleCnt="2" custScaleY="28249" custLinFactNeighborX="-1555" custLinFactNeighborY="5201">
        <dgm:presLayoutVars>
          <dgm:bulletEnabled val="1"/>
        </dgm:presLayoutVars>
      </dgm:prSet>
      <dgm:spPr/>
      <dgm:t>
        <a:bodyPr/>
        <a:lstStyle/>
        <a:p>
          <a:endParaRPr lang="en-US"/>
        </a:p>
      </dgm:t>
    </dgm:pt>
    <dgm:pt modelId="{9D6FCAC1-6C97-46D9-A735-A93C9D612903}" type="pres">
      <dgm:prSet presAssocID="{2E0A156D-7023-4450-8DBA-7D8412A49CCF}" presName="sibTrans" presStyleLbl="sibTrans2D1" presStyleIdx="0" presStyleCnt="1"/>
      <dgm:spPr/>
      <dgm:t>
        <a:bodyPr/>
        <a:lstStyle/>
        <a:p>
          <a:endParaRPr lang="en-US"/>
        </a:p>
      </dgm:t>
    </dgm:pt>
    <dgm:pt modelId="{D8CFCA91-4F2A-4E5C-A84D-640E8C22457E}" type="pres">
      <dgm:prSet presAssocID="{2E0A156D-7023-4450-8DBA-7D8412A49CCF}" presName="connectorText" presStyleLbl="sibTrans2D1" presStyleIdx="0" presStyleCnt="1"/>
      <dgm:spPr/>
      <dgm:t>
        <a:bodyPr/>
        <a:lstStyle/>
        <a:p>
          <a:endParaRPr lang="en-US"/>
        </a:p>
      </dgm:t>
    </dgm:pt>
    <dgm:pt modelId="{025CC3BE-EDA9-4B6B-BBC5-9CCBBD61C2B2}" type="pres">
      <dgm:prSet presAssocID="{F965CA82-BC62-4721-B555-F75A73C0F9C0}" presName="node" presStyleLbl="node1" presStyleIdx="1" presStyleCnt="2" custScaleY="287176" custLinFactNeighborY="-41355">
        <dgm:presLayoutVars>
          <dgm:bulletEnabled val="1"/>
        </dgm:presLayoutVars>
      </dgm:prSet>
      <dgm:spPr/>
      <dgm:t>
        <a:bodyPr/>
        <a:lstStyle/>
        <a:p>
          <a:endParaRPr lang="en-US"/>
        </a:p>
      </dgm:t>
    </dgm:pt>
  </dgm:ptLst>
  <dgm:cxnLst>
    <dgm:cxn modelId="{412AEDE5-FFB9-4BA7-847B-F8FA064F531D}" type="presOf" srcId="{2E0A156D-7023-4450-8DBA-7D8412A49CCF}" destId="{D8CFCA91-4F2A-4E5C-A84D-640E8C22457E}" srcOrd="1" destOrd="0" presId="urn:microsoft.com/office/officeart/2005/8/layout/process2"/>
    <dgm:cxn modelId="{39A67724-D9C4-4369-90A1-D6A47ABEB49A}" type="presOf" srcId="{037175B9-D17E-4C87-B374-16F2C7D4E7C1}" destId="{DC5A8C82-7697-490B-B630-08A11663A9BA}" srcOrd="0" destOrd="0" presId="urn:microsoft.com/office/officeart/2005/8/layout/process2"/>
    <dgm:cxn modelId="{DC8A6681-824B-4975-842B-8A3B75C11645}" srcId="{163A1AC4-781A-48DA-BAF4-1BA752732969}" destId="{F965CA82-BC62-4721-B555-F75A73C0F9C0}" srcOrd="1" destOrd="0" parTransId="{7545C92B-459A-4682-BE4E-874CED7714F1}" sibTransId="{61327985-C509-477B-9421-29F56FAE4F8A}"/>
    <dgm:cxn modelId="{8ABBF380-DD6D-49F0-B329-AB966CAC2777}" srcId="{163A1AC4-781A-48DA-BAF4-1BA752732969}" destId="{037175B9-D17E-4C87-B374-16F2C7D4E7C1}" srcOrd="0" destOrd="0" parTransId="{F59B96C0-AFF8-4D4C-BD4E-400162D68B84}" sibTransId="{2E0A156D-7023-4450-8DBA-7D8412A49CCF}"/>
    <dgm:cxn modelId="{A8690D98-19B5-4A0B-BE08-9B367175D446}" type="presOf" srcId="{34027DE7-F51F-4FBA-BDF0-A5C0695B0E5B}" destId="{025CC3BE-EDA9-4B6B-BBC5-9CCBBD61C2B2}" srcOrd="0" destOrd="3" presId="urn:microsoft.com/office/officeart/2005/8/layout/process2"/>
    <dgm:cxn modelId="{AFF20C85-8AB3-44FC-8995-8765F948F668}" srcId="{F965CA82-BC62-4721-B555-F75A73C0F9C0}" destId="{B51323FE-0616-4154-97AF-27484116AE0B}" srcOrd="3" destOrd="0" parTransId="{4DF167A6-D797-41C8-AA93-E1CE2F062840}" sibTransId="{C6374A25-9CE3-433F-AB3C-0E9A3C3A51EE}"/>
    <dgm:cxn modelId="{38B816A8-B198-4E72-8CD8-3639A2866C8F}" srcId="{F965CA82-BC62-4721-B555-F75A73C0F9C0}" destId="{2EA69CE6-6977-465C-AEB5-3B00968DFA59}" srcOrd="1" destOrd="0" parTransId="{29F79E47-ABAA-4B46-95E0-6D76F627F75C}" sibTransId="{8DDFE73F-B888-48CC-88F7-C6D9C855B53F}"/>
    <dgm:cxn modelId="{FD70349D-5DB8-465D-9184-4488DF9F574E}" type="presOf" srcId="{2EA69CE6-6977-465C-AEB5-3B00968DFA59}" destId="{025CC3BE-EDA9-4B6B-BBC5-9CCBBD61C2B2}" srcOrd="0" destOrd="2" presId="urn:microsoft.com/office/officeart/2005/8/layout/process2"/>
    <dgm:cxn modelId="{30470A67-47AD-4837-9367-3E2C57D166FF}" type="presOf" srcId="{F965CA82-BC62-4721-B555-F75A73C0F9C0}" destId="{025CC3BE-EDA9-4B6B-BBC5-9CCBBD61C2B2}" srcOrd="0" destOrd="0" presId="urn:microsoft.com/office/officeart/2005/8/layout/process2"/>
    <dgm:cxn modelId="{50729C32-5DDE-4F05-A73E-2F242EA9D2D0}" type="presOf" srcId="{8B068366-B17D-4D37-844B-F2D906667471}" destId="{025CC3BE-EDA9-4B6B-BBC5-9CCBBD61C2B2}" srcOrd="0" destOrd="5" presId="urn:microsoft.com/office/officeart/2005/8/layout/process2"/>
    <dgm:cxn modelId="{5BEA52F1-FF68-4477-AA1D-6BC67C499E45}" type="presOf" srcId="{B51323FE-0616-4154-97AF-27484116AE0B}" destId="{025CC3BE-EDA9-4B6B-BBC5-9CCBBD61C2B2}" srcOrd="0" destOrd="4" presId="urn:microsoft.com/office/officeart/2005/8/layout/process2"/>
    <dgm:cxn modelId="{86126821-A722-47AE-BBEE-70BFDD0EBB7C}" type="presOf" srcId="{2E0A156D-7023-4450-8DBA-7D8412A49CCF}" destId="{9D6FCAC1-6C97-46D9-A735-A93C9D612903}" srcOrd="0" destOrd="0" presId="urn:microsoft.com/office/officeart/2005/8/layout/process2"/>
    <dgm:cxn modelId="{7188D326-7C9C-4513-98EF-71344BC41BD0}" srcId="{F965CA82-BC62-4721-B555-F75A73C0F9C0}" destId="{4F2C9844-CB8A-4DCC-BF5C-6A4C53B60514}" srcOrd="0" destOrd="0" parTransId="{50088CF6-31F4-4894-97A0-08E77DD019AF}" sibTransId="{88A3D5BA-9DDA-4092-B205-3A0260E60FBC}"/>
    <dgm:cxn modelId="{6245BB38-20CD-444D-B22C-5E4F384F6949}" type="presOf" srcId="{4F2C9844-CB8A-4DCC-BF5C-6A4C53B60514}" destId="{025CC3BE-EDA9-4B6B-BBC5-9CCBBD61C2B2}" srcOrd="0" destOrd="1" presId="urn:microsoft.com/office/officeart/2005/8/layout/process2"/>
    <dgm:cxn modelId="{6546942C-3D20-46E1-A9B7-2961D5A8CF0D}" srcId="{F965CA82-BC62-4721-B555-F75A73C0F9C0}" destId="{34027DE7-F51F-4FBA-BDF0-A5C0695B0E5B}" srcOrd="2" destOrd="0" parTransId="{4AC793A1-73F0-4D6B-8A5C-22E22A37FFAC}" sibTransId="{F95C59AE-F786-47C3-809B-885D2671E8D1}"/>
    <dgm:cxn modelId="{B51DDA82-7753-44A0-A2C8-9DDCA32D9ABA}" type="presOf" srcId="{163A1AC4-781A-48DA-BAF4-1BA752732969}" destId="{00D645FF-63BE-4AE0-B8B8-B2F86D980176}" srcOrd="0" destOrd="0" presId="urn:microsoft.com/office/officeart/2005/8/layout/process2"/>
    <dgm:cxn modelId="{45BF66A1-C543-48DB-A04B-8EEDDFEE1C0C}" srcId="{F965CA82-BC62-4721-B555-F75A73C0F9C0}" destId="{8B068366-B17D-4D37-844B-F2D906667471}" srcOrd="4" destOrd="0" parTransId="{7A4938F0-2686-48BF-A51B-CA7935082B51}" sibTransId="{7AF5FA4F-5376-42D0-88A9-5695513C9ED7}"/>
    <dgm:cxn modelId="{9F609478-8D99-40B8-B9D6-13F6BB744F47}" type="presParOf" srcId="{00D645FF-63BE-4AE0-B8B8-B2F86D980176}" destId="{DC5A8C82-7697-490B-B630-08A11663A9BA}" srcOrd="0" destOrd="0" presId="urn:microsoft.com/office/officeart/2005/8/layout/process2"/>
    <dgm:cxn modelId="{ADAB5AB3-B830-4641-97B1-EAFA955B29D9}" type="presParOf" srcId="{00D645FF-63BE-4AE0-B8B8-B2F86D980176}" destId="{9D6FCAC1-6C97-46D9-A735-A93C9D612903}" srcOrd="1" destOrd="0" presId="urn:microsoft.com/office/officeart/2005/8/layout/process2"/>
    <dgm:cxn modelId="{C4F132C4-71EC-4D9A-8AF4-8ECCD5396F41}" type="presParOf" srcId="{9D6FCAC1-6C97-46D9-A735-A93C9D612903}" destId="{D8CFCA91-4F2A-4E5C-A84D-640E8C22457E}" srcOrd="0" destOrd="0" presId="urn:microsoft.com/office/officeart/2005/8/layout/process2"/>
    <dgm:cxn modelId="{0B1122F6-6565-4821-8C00-018135BF9782}" type="presParOf" srcId="{00D645FF-63BE-4AE0-B8B8-B2F86D980176}" destId="{025CC3BE-EDA9-4B6B-BBC5-9CCBBD61C2B2}" srcOrd="2"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3A1AC4-781A-48DA-BAF4-1BA752732969}" type="doc">
      <dgm:prSet loTypeId="urn:microsoft.com/office/officeart/2005/8/layout/process2" loCatId="process" qsTypeId="urn:microsoft.com/office/officeart/2005/8/quickstyle/simple1" qsCatId="simple" csTypeId="urn:microsoft.com/office/officeart/2005/8/colors/accent3_2" csCatId="accent3" phldr="1"/>
      <dgm:spPr/>
    </dgm:pt>
    <dgm:pt modelId="{037175B9-D17E-4C87-B374-16F2C7D4E7C1}">
      <dgm:prSet phldrT="[Text]"/>
      <dgm:spPr/>
      <dgm:t>
        <a:bodyPr/>
        <a:lstStyle/>
        <a:p>
          <a:pPr algn="ctr"/>
          <a:r>
            <a:rPr lang="en-IN" b="1" dirty="0"/>
            <a:t>NPMU</a:t>
          </a:r>
          <a:endParaRPr lang="en-US" dirty="0"/>
        </a:p>
      </dgm:t>
    </dgm:pt>
    <dgm:pt modelId="{F59B96C0-AFF8-4D4C-BD4E-400162D68B84}" type="parTrans" cxnId="{8ABBF380-DD6D-49F0-B329-AB966CAC2777}">
      <dgm:prSet/>
      <dgm:spPr/>
      <dgm:t>
        <a:bodyPr/>
        <a:lstStyle/>
        <a:p>
          <a:pPr algn="ctr"/>
          <a:endParaRPr lang="en-US"/>
        </a:p>
      </dgm:t>
    </dgm:pt>
    <dgm:pt modelId="{2E0A156D-7023-4450-8DBA-7D8412A49CCF}" type="sibTrans" cxnId="{8ABBF380-DD6D-49F0-B329-AB966CAC2777}">
      <dgm:prSet/>
      <dgm:spPr/>
      <dgm:t>
        <a:bodyPr/>
        <a:lstStyle/>
        <a:p>
          <a:pPr algn="ctr"/>
          <a:endParaRPr lang="en-US"/>
        </a:p>
      </dgm:t>
    </dgm:pt>
    <dgm:pt modelId="{F965CA82-BC62-4721-B555-F75A73C0F9C0}">
      <dgm:prSet phldrT="[Text]" custT="1"/>
      <dgm:spPr/>
      <dgm:t>
        <a:bodyPr/>
        <a:lstStyle/>
        <a:p>
          <a:pPr algn="l"/>
          <a:r>
            <a:rPr lang="en-IN" sz="1400" b="1" dirty="0"/>
            <a:t>Aug, 31- Request for Budget allocation for next FY Year to finance.</a:t>
          </a:r>
          <a:endParaRPr lang="en-US" sz="1400" dirty="0"/>
        </a:p>
      </dgm:t>
    </dgm:pt>
    <dgm:pt modelId="{7545C92B-459A-4682-BE4E-874CED7714F1}" type="parTrans" cxnId="{DC8A6681-824B-4975-842B-8A3B75C11645}">
      <dgm:prSet/>
      <dgm:spPr/>
      <dgm:t>
        <a:bodyPr/>
        <a:lstStyle/>
        <a:p>
          <a:pPr algn="ctr"/>
          <a:endParaRPr lang="en-US"/>
        </a:p>
      </dgm:t>
    </dgm:pt>
    <dgm:pt modelId="{61327985-C509-477B-9421-29F56FAE4F8A}" type="sibTrans" cxnId="{DC8A6681-824B-4975-842B-8A3B75C11645}">
      <dgm:prSet/>
      <dgm:spPr/>
      <dgm:t>
        <a:bodyPr/>
        <a:lstStyle/>
        <a:p>
          <a:pPr algn="ctr"/>
          <a:endParaRPr lang="en-US"/>
        </a:p>
      </dgm:t>
    </dgm:pt>
    <dgm:pt modelId="{4C87D9A5-30CA-4F77-9E8B-EDD0F9EF94C4}">
      <dgm:prSet phldrT="[Text]" custT="1"/>
      <dgm:spPr/>
      <dgm:t>
        <a:bodyPr/>
        <a:lstStyle/>
        <a:p>
          <a:pPr algn="l"/>
          <a:r>
            <a:rPr lang="en-IN" sz="1400" b="1" dirty="0"/>
            <a:t>Sep 30: Review, consult with IA and consolidate AWP &amp; PP for next year.</a:t>
          </a:r>
          <a:endParaRPr lang="en-US" sz="1400" dirty="0"/>
        </a:p>
      </dgm:t>
    </dgm:pt>
    <dgm:pt modelId="{84761646-4DA2-4E0B-A501-34CCEF521F4F}" type="parTrans" cxnId="{5C976580-625B-4266-8442-40497D032040}">
      <dgm:prSet/>
      <dgm:spPr/>
      <dgm:t>
        <a:bodyPr/>
        <a:lstStyle/>
        <a:p>
          <a:endParaRPr lang="en-US"/>
        </a:p>
      </dgm:t>
    </dgm:pt>
    <dgm:pt modelId="{5F621107-3254-4E5B-9DF9-825CF87FA6D2}" type="sibTrans" cxnId="{5C976580-625B-4266-8442-40497D032040}">
      <dgm:prSet/>
      <dgm:spPr/>
      <dgm:t>
        <a:bodyPr/>
        <a:lstStyle/>
        <a:p>
          <a:endParaRPr lang="en-US"/>
        </a:p>
      </dgm:t>
    </dgm:pt>
    <dgm:pt modelId="{E933493F-EA81-4091-970D-6932BB0BB1BD}">
      <dgm:prSet phldrT="[Text]" custT="1"/>
      <dgm:spPr/>
      <dgm:t>
        <a:bodyPr/>
        <a:lstStyle/>
        <a:p>
          <a:pPr algn="l"/>
          <a:r>
            <a:rPr lang="en-IN" sz="1400" b="1" dirty="0"/>
            <a:t>Oct 15: Separately review request for 2</a:t>
          </a:r>
          <a:r>
            <a:rPr lang="en-IN" sz="1400" b="1" baseline="30000" dirty="0"/>
            <a:t>nd</a:t>
          </a:r>
          <a:r>
            <a:rPr lang="en-IN" sz="1400" b="1" dirty="0"/>
            <a:t> tranche and submit for release of funds to IFD. </a:t>
          </a:r>
          <a:endParaRPr lang="en-US" sz="1400" dirty="0"/>
        </a:p>
      </dgm:t>
    </dgm:pt>
    <dgm:pt modelId="{2E123D8E-1017-426F-91D9-3DE889BE887A}" type="parTrans" cxnId="{9DEFA851-513D-4FA9-A00F-EF94D33CB8C7}">
      <dgm:prSet/>
      <dgm:spPr/>
      <dgm:t>
        <a:bodyPr/>
        <a:lstStyle/>
        <a:p>
          <a:endParaRPr lang="en-US"/>
        </a:p>
      </dgm:t>
    </dgm:pt>
    <dgm:pt modelId="{A8FE3120-F3C8-4347-B383-D8E6499F18AA}" type="sibTrans" cxnId="{9DEFA851-513D-4FA9-A00F-EF94D33CB8C7}">
      <dgm:prSet/>
      <dgm:spPr/>
      <dgm:t>
        <a:bodyPr/>
        <a:lstStyle/>
        <a:p>
          <a:endParaRPr lang="en-US"/>
        </a:p>
      </dgm:t>
    </dgm:pt>
    <dgm:pt modelId="{00D645FF-63BE-4AE0-B8B8-B2F86D980176}" type="pres">
      <dgm:prSet presAssocID="{163A1AC4-781A-48DA-BAF4-1BA752732969}" presName="linearFlow" presStyleCnt="0">
        <dgm:presLayoutVars>
          <dgm:resizeHandles val="exact"/>
        </dgm:presLayoutVars>
      </dgm:prSet>
      <dgm:spPr/>
    </dgm:pt>
    <dgm:pt modelId="{DC5A8C82-7697-490B-B630-08A11663A9BA}" type="pres">
      <dgm:prSet presAssocID="{037175B9-D17E-4C87-B374-16F2C7D4E7C1}" presName="node" presStyleLbl="node1" presStyleIdx="0" presStyleCnt="4" custScaleY="40197" custLinFactNeighborX="1243" custLinFactNeighborY="18928">
        <dgm:presLayoutVars>
          <dgm:bulletEnabled val="1"/>
        </dgm:presLayoutVars>
      </dgm:prSet>
      <dgm:spPr/>
      <dgm:t>
        <a:bodyPr/>
        <a:lstStyle/>
        <a:p>
          <a:endParaRPr lang="en-US"/>
        </a:p>
      </dgm:t>
    </dgm:pt>
    <dgm:pt modelId="{9D6FCAC1-6C97-46D9-A735-A93C9D612903}" type="pres">
      <dgm:prSet presAssocID="{2E0A156D-7023-4450-8DBA-7D8412A49CCF}" presName="sibTrans" presStyleLbl="sibTrans2D1" presStyleIdx="0" presStyleCnt="3"/>
      <dgm:spPr/>
      <dgm:t>
        <a:bodyPr/>
        <a:lstStyle/>
        <a:p>
          <a:endParaRPr lang="en-US"/>
        </a:p>
      </dgm:t>
    </dgm:pt>
    <dgm:pt modelId="{D8CFCA91-4F2A-4E5C-A84D-640E8C22457E}" type="pres">
      <dgm:prSet presAssocID="{2E0A156D-7023-4450-8DBA-7D8412A49CCF}" presName="connectorText" presStyleLbl="sibTrans2D1" presStyleIdx="0" presStyleCnt="3"/>
      <dgm:spPr/>
      <dgm:t>
        <a:bodyPr/>
        <a:lstStyle/>
        <a:p>
          <a:endParaRPr lang="en-US"/>
        </a:p>
      </dgm:t>
    </dgm:pt>
    <dgm:pt modelId="{025CC3BE-EDA9-4B6B-BBC5-9CCBBD61C2B2}" type="pres">
      <dgm:prSet presAssocID="{F965CA82-BC62-4721-B555-F75A73C0F9C0}" presName="node" presStyleLbl="node1" presStyleIdx="1" presStyleCnt="4" custScaleY="107254" custLinFactNeighborX="603" custLinFactNeighborY="26721">
        <dgm:presLayoutVars>
          <dgm:bulletEnabled val="1"/>
        </dgm:presLayoutVars>
      </dgm:prSet>
      <dgm:spPr/>
      <dgm:t>
        <a:bodyPr/>
        <a:lstStyle/>
        <a:p>
          <a:endParaRPr lang="en-US"/>
        </a:p>
      </dgm:t>
    </dgm:pt>
    <dgm:pt modelId="{85A975BA-A218-4BFE-8DC5-1461F95F4DB1}" type="pres">
      <dgm:prSet presAssocID="{61327985-C509-477B-9421-29F56FAE4F8A}" presName="sibTrans" presStyleLbl="sibTrans2D1" presStyleIdx="1" presStyleCnt="3"/>
      <dgm:spPr/>
      <dgm:t>
        <a:bodyPr/>
        <a:lstStyle/>
        <a:p>
          <a:endParaRPr lang="en-US"/>
        </a:p>
      </dgm:t>
    </dgm:pt>
    <dgm:pt modelId="{F6A6F6AC-613B-4705-A49F-082B1C9F78B6}" type="pres">
      <dgm:prSet presAssocID="{61327985-C509-477B-9421-29F56FAE4F8A}" presName="connectorText" presStyleLbl="sibTrans2D1" presStyleIdx="1" presStyleCnt="3"/>
      <dgm:spPr/>
      <dgm:t>
        <a:bodyPr/>
        <a:lstStyle/>
        <a:p>
          <a:endParaRPr lang="en-US"/>
        </a:p>
      </dgm:t>
    </dgm:pt>
    <dgm:pt modelId="{F2C461C6-DE83-421B-B617-D981D4C74E5F}" type="pres">
      <dgm:prSet presAssocID="{4C87D9A5-30CA-4F77-9E8B-EDD0F9EF94C4}" presName="node" presStyleLbl="node1" presStyleIdx="2" presStyleCnt="4" custScaleY="71933" custLinFactNeighborX="1620" custLinFactNeighborY="20708">
        <dgm:presLayoutVars>
          <dgm:bulletEnabled val="1"/>
        </dgm:presLayoutVars>
      </dgm:prSet>
      <dgm:spPr/>
      <dgm:t>
        <a:bodyPr/>
        <a:lstStyle/>
        <a:p>
          <a:endParaRPr lang="en-US"/>
        </a:p>
      </dgm:t>
    </dgm:pt>
    <dgm:pt modelId="{A4552261-75E0-4676-9017-CD99FE8C9199}" type="pres">
      <dgm:prSet presAssocID="{5F621107-3254-4E5B-9DF9-825CF87FA6D2}" presName="sibTrans" presStyleLbl="sibTrans2D1" presStyleIdx="2" presStyleCnt="3"/>
      <dgm:spPr/>
      <dgm:t>
        <a:bodyPr/>
        <a:lstStyle/>
        <a:p>
          <a:endParaRPr lang="en-US"/>
        </a:p>
      </dgm:t>
    </dgm:pt>
    <dgm:pt modelId="{B39D5F8C-0577-4D5A-820D-F15531A39510}" type="pres">
      <dgm:prSet presAssocID="{5F621107-3254-4E5B-9DF9-825CF87FA6D2}" presName="connectorText" presStyleLbl="sibTrans2D1" presStyleIdx="2" presStyleCnt="3"/>
      <dgm:spPr/>
      <dgm:t>
        <a:bodyPr/>
        <a:lstStyle/>
        <a:p>
          <a:endParaRPr lang="en-US"/>
        </a:p>
      </dgm:t>
    </dgm:pt>
    <dgm:pt modelId="{9D0FBB2A-CC7F-4E6F-9598-860A5A82F7A2}" type="pres">
      <dgm:prSet presAssocID="{E933493F-EA81-4091-970D-6932BB0BB1BD}" presName="node" presStyleLbl="node1" presStyleIdx="3" presStyleCnt="4" custLinFactNeighborX="-3" custLinFactNeighborY="-5628">
        <dgm:presLayoutVars>
          <dgm:bulletEnabled val="1"/>
        </dgm:presLayoutVars>
      </dgm:prSet>
      <dgm:spPr/>
      <dgm:t>
        <a:bodyPr/>
        <a:lstStyle/>
        <a:p>
          <a:endParaRPr lang="en-US"/>
        </a:p>
      </dgm:t>
    </dgm:pt>
  </dgm:ptLst>
  <dgm:cxnLst>
    <dgm:cxn modelId="{9DEFA851-513D-4FA9-A00F-EF94D33CB8C7}" srcId="{163A1AC4-781A-48DA-BAF4-1BA752732969}" destId="{E933493F-EA81-4091-970D-6932BB0BB1BD}" srcOrd="3" destOrd="0" parTransId="{2E123D8E-1017-426F-91D9-3DE889BE887A}" sibTransId="{A8FE3120-F3C8-4347-B383-D8E6499F18AA}"/>
    <dgm:cxn modelId="{412AEDE5-FFB9-4BA7-847B-F8FA064F531D}" type="presOf" srcId="{2E0A156D-7023-4450-8DBA-7D8412A49CCF}" destId="{D8CFCA91-4F2A-4E5C-A84D-640E8C22457E}" srcOrd="1" destOrd="0" presId="urn:microsoft.com/office/officeart/2005/8/layout/process2"/>
    <dgm:cxn modelId="{39A67724-D9C4-4369-90A1-D6A47ABEB49A}" type="presOf" srcId="{037175B9-D17E-4C87-B374-16F2C7D4E7C1}" destId="{DC5A8C82-7697-490B-B630-08A11663A9BA}" srcOrd="0" destOrd="0" presId="urn:microsoft.com/office/officeart/2005/8/layout/process2"/>
    <dgm:cxn modelId="{DC8A6681-824B-4975-842B-8A3B75C11645}" srcId="{163A1AC4-781A-48DA-BAF4-1BA752732969}" destId="{F965CA82-BC62-4721-B555-F75A73C0F9C0}" srcOrd="1" destOrd="0" parTransId="{7545C92B-459A-4682-BE4E-874CED7714F1}" sibTransId="{61327985-C509-477B-9421-29F56FAE4F8A}"/>
    <dgm:cxn modelId="{5C976580-625B-4266-8442-40497D032040}" srcId="{163A1AC4-781A-48DA-BAF4-1BA752732969}" destId="{4C87D9A5-30CA-4F77-9E8B-EDD0F9EF94C4}" srcOrd="2" destOrd="0" parTransId="{84761646-4DA2-4E0B-A501-34CCEF521F4F}" sibTransId="{5F621107-3254-4E5B-9DF9-825CF87FA6D2}"/>
    <dgm:cxn modelId="{A7B1A037-4368-4C16-A44C-DCDA7D1A38B4}" type="presOf" srcId="{E933493F-EA81-4091-970D-6932BB0BB1BD}" destId="{9D0FBB2A-CC7F-4E6F-9598-860A5A82F7A2}" srcOrd="0" destOrd="0" presId="urn:microsoft.com/office/officeart/2005/8/layout/process2"/>
    <dgm:cxn modelId="{8ABBF380-DD6D-49F0-B329-AB966CAC2777}" srcId="{163A1AC4-781A-48DA-BAF4-1BA752732969}" destId="{037175B9-D17E-4C87-B374-16F2C7D4E7C1}" srcOrd="0" destOrd="0" parTransId="{F59B96C0-AFF8-4D4C-BD4E-400162D68B84}" sibTransId="{2E0A156D-7023-4450-8DBA-7D8412A49CCF}"/>
    <dgm:cxn modelId="{EDECA6E3-08E3-43F5-B95E-A01F6A175CBF}" type="presOf" srcId="{5F621107-3254-4E5B-9DF9-825CF87FA6D2}" destId="{B39D5F8C-0577-4D5A-820D-F15531A39510}" srcOrd="1" destOrd="0" presId="urn:microsoft.com/office/officeart/2005/8/layout/process2"/>
    <dgm:cxn modelId="{F248EC4A-9D5F-46E5-A49A-B273365F151B}" type="presOf" srcId="{5F621107-3254-4E5B-9DF9-825CF87FA6D2}" destId="{A4552261-75E0-4676-9017-CD99FE8C9199}" srcOrd="0" destOrd="0" presId="urn:microsoft.com/office/officeart/2005/8/layout/process2"/>
    <dgm:cxn modelId="{78B86085-080D-4B17-9ADB-B64586A39B1C}" type="presOf" srcId="{4C87D9A5-30CA-4F77-9E8B-EDD0F9EF94C4}" destId="{F2C461C6-DE83-421B-B617-D981D4C74E5F}" srcOrd="0" destOrd="0" presId="urn:microsoft.com/office/officeart/2005/8/layout/process2"/>
    <dgm:cxn modelId="{EA02A99F-A108-4D75-A201-8F8F23919F71}" type="presOf" srcId="{61327985-C509-477B-9421-29F56FAE4F8A}" destId="{F6A6F6AC-613B-4705-A49F-082B1C9F78B6}" srcOrd="1" destOrd="0" presId="urn:microsoft.com/office/officeart/2005/8/layout/process2"/>
    <dgm:cxn modelId="{30470A67-47AD-4837-9367-3E2C57D166FF}" type="presOf" srcId="{F965CA82-BC62-4721-B555-F75A73C0F9C0}" destId="{025CC3BE-EDA9-4B6B-BBC5-9CCBBD61C2B2}" srcOrd="0" destOrd="0" presId="urn:microsoft.com/office/officeart/2005/8/layout/process2"/>
    <dgm:cxn modelId="{86126821-A722-47AE-BBEE-70BFDD0EBB7C}" type="presOf" srcId="{2E0A156D-7023-4450-8DBA-7D8412A49CCF}" destId="{9D6FCAC1-6C97-46D9-A735-A93C9D612903}" srcOrd="0" destOrd="0" presId="urn:microsoft.com/office/officeart/2005/8/layout/process2"/>
    <dgm:cxn modelId="{B51DDA82-7753-44A0-A2C8-9DDCA32D9ABA}" type="presOf" srcId="{163A1AC4-781A-48DA-BAF4-1BA752732969}" destId="{00D645FF-63BE-4AE0-B8B8-B2F86D980176}" srcOrd="0" destOrd="0" presId="urn:microsoft.com/office/officeart/2005/8/layout/process2"/>
    <dgm:cxn modelId="{62C121F8-D1CA-473C-9C33-312D69355AC9}" type="presOf" srcId="{61327985-C509-477B-9421-29F56FAE4F8A}" destId="{85A975BA-A218-4BFE-8DC5-1461F95F4DB1}" srcOrd="0" destOrd="0" presId="urn:microsoft.com/office/officeart/2005/8/layout/process2"/>
    <dgm:cxn modelId="{9F609478-8D99-40B8-B9D6-13F6BB744F47}" type="presParOf" srcId="{00D645FF-63BE-4AE0-B8B8-B2F86D980176}" destId="{DC5A8C82-7697-490B-B630-08A11663A9BA}" srcOrd="0" destOrd="0" presId="urn:microsoft.com/office/officeart/2005/8/layout/process2"/>
    <dgm:cxn modelId="{ADAB5AB3-B830-4641-97B1-EAFA955B29D9}" type="presParOf" srcId="{00D645FF-63BE-4AE0-B8B8-B2F86D980176}" destId="{9D6FCAC1-6C97-46D9-A735-A93C9D612903}" srcOrd="1" destOrd="0" presId="urn:microsoft.com/office/officeart/2005/8/layout/process2"/>
    <dgm:cxn modelId="{C4F132C4-71EC-4D9A-8AF4-8ECCD5396F41}" type="presParOf" srcId="{9D6FCAC1-6C97-46D9-A735-A93C9D612903}" destId="{D8CFCA91-4F2A-4E5C-A84D-640E8C22457E}" srcOrd="0" destOrd="0" presId="urn:microsoft.com/office/officeart/2005/8/layout/process2"/>
    <dgm:cxn modelId="{0B1122F6-6565-4821-8C00-018135BF9782}" type="presParOf" srcId="{00D645FF-63BE-4AE0-B8B8-B2F86D980176}" destId="{025CC3BE-EDA9-4B6B-BBC5-9CCBBD61C2B2}" srcOrd="2" destOrd="0" presId="urn:microsoft.com/office/officeart/2005/8/layout/process2"/>
    <dgm:cxn modelId="{0AAB4E62-75DE-47FC-B313-C74BD4BE2390}" type="presParOf" srcId="{00D645FF-63BE-4AE0-B8B8-B2F86D980176}" destId="{85A975BA-A218-4BFE-8DC5-1461F95F4DB1}" srcOrd="3" destOrd="0" presId="urn:microsoft.com/office/officeart/2005/8/layout/process2"/>
    <dgm:cxn modelId="{140B9B85-2ED4-4C72-9ECE-AD753D31B6A0}" type="presParOf" srcId="{85A975BA-A218-4BFE-8DC5-1461F95F4DB1}" destId="{F6A6F6AC-613B-4705-A49F-082B1C9F78B6}" srcOrd="0" destOrd="0" presId="urn:microsoft.com/office/officeart/2005/8/layout/process2"/>
    <dgm:cxn modelId="{EC73178F-F882-47C9-8CA1-D942EF7C86E2}" type="presParOf" srcId="{00D645FF-63BE-4AE0-B8B8-B2F86D980176}" destId="{F2C461C6-DE83-421B-B617-D981D4C74E5F}" srcOrd="4" destOrd="0" presId="urn:microsoft.com/office/officeart/2005/8/layout/process2"/>
    <dgm:cxn modelId="{82550E86-80F3-4C55-A9A3-DF8AA1E054F1}" type="presParOf" srcId="{00D645FF-63BE-4AE0-B8B8-B2F86D980176}" destId="{A4552261-75E0-4676-9017-CD99FE8C9199}" srcOrd="5" destOrd="0" presId="urn:microsoft.com/office/officeart/2005/8/layout/process2"/>
    <dgm:cxn modelId="{2A223562-2A8B-4808-85BB-39E31C0004BE}" type="presParOf" srcId="{A4552261-75E0-4676-9017-CD99FE8C9199}" destId="{B39D5F8C-0577-4D5A-820D-F15531A39510}" srcOrd="0" destOrd="0" presId="urn:microsoft.com/office/officeart/2005/8/layout/process2"/>
    <dgm:cxn modelId="{49C03105-419A-46A4-9010-71B4BB4E4787}" type="presParOf" srcId="{00D645FF-63BE-4AE0-B8B8-B2F86D980176}" destId="{9D0FBB2A-CC7F-4E6F-9598-860A5A82F7A2}" srcOrd="6" destOrd="0" presId="urn:microsoft.com/office/officeart/2005/8/layout/process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3A1AC4-781A-48DA-BAF4-1BA752732969}" type="doc">
      <dgm:prSet loTypeId="urn:microsoft.com/office/officeart/2005/8/layout/process2" loCatId="process" qsTypeId="urn:microsoft.com/office/officeart/2005/8/quickstyle/simple1" qsCatId="simple" csTypeId="urn:microsoft.com/office/officeart/2005/8/colors/accent4_2" csCatId="accent4" phldr="1"/>
      <dgm:spPr/>
    </dgm:pt>
    <dgm:pt modelId="{037175B9-D17E-4C87-B374-16F2C7D4E7C1}">
      <dgm:prSet phldrT="[Text]"/>
      <dgm:spPr/>
      <dgm:t>
        <a:bodyPr/>
        <a:lstStyle/>
        <a:p>
          <a:pPr algn="ctr"/>
          <a:r>
            <a:rPr lang="en-US" dirty="0"/>
            <a:t>World Bank</a:t>
          </a:r>
        </a:p>
      </dgm:t>
    </dgm:pt>
    <dgm:pt modelId="{F59B96C0-AFF8-4D4C-BD4E-400162D68B84}" type="parTrans" cxnId="{8ABBF380-DD6D-49F0-B329-AB966CAC2777}">
      <dgm:prSet/>
      <dgm:spPr/>
      <dgm:t>
        <a:bodyPr/>
        <a:lstStyle/>
        <a:p>
          <a:pPr algn="ctr"/>
          <a:endParaRPr lang="en-US"/>
        </a:p>
      </dgm:t>
    </dgm:pt>
    <dgm:pt modelId="{2E0A156D-7023-4450-8DBA-7D8412A49CCF}" type="sibTrans" cxnId="{8ABBF380-DD6D-49F0-B329-AB966CAC2777}">
      <dgm:prSet/>
      <dgm:spPr/>
      <dgm:t>
        <a:bodyPr/>
        <a:lstStyle/>
        <a:p>
          <a:pPr algn="ctr"/>
          <a:endParaRPr lang="en-US"/>
        </a:p>
      </dgm:t>
    </dgm:pt>
    <dgm:pt modelId="{549CBB46-7EDB-4697-8F57-0150F4453BDB}">
      <dgm:prSet phldrT="[Text]"/>
      <dgm:spPr/>
      <dgm:t>
        <a:bodyPr/>
        <a:lstStyle/>
        <a:p>
          <a:pPr algn="ctr"/>
          <a:r>
            <a:rPr lang="en-IN" b="1" dirty="0"/>
            <a:t>Oct 31: Review and issue NOL</a:t>
          </a:r>
          <a:endParaRPr lang="en-US" dirty="0"/>
        </a:p>
      </dgm:t>
    </dgm:pt>
    <dgm:pt modelId="{FB2AF466-F414-47AC-ACD8-563F7C442235}" type="parTrans" cxnId="{8E9E6530-0A97-4BB3-9D87-85F77ACC4A48}">
      <dgm:prSet/>
      <dgm:spPr/>
      <dgm:t>
        <a:bodyPr/>
        <a:lstStyle/>
        <a:p>
          <a:endParaRPr lang="en-US"/>
        </a:p>
      </dgm:t>
    </dgm:pt>
    <dgm:pt modelId="{7E527120-C856-4673-B710-C0A250F27246}" type="sibTrans" cxnId="{8E9E6530-0A97-4BB3-9D87-85F77ACC4A48}">
      <dgm:prSet/>
      <dgm:spPr/>
      <dgm:t>
        <a:bodyPr/>
        <a:lstStyle/>
        <a:p>
          <a:endParaRPr lang="en-US"/>
        </a:p>
      </dgm:t>
    </dgm:pt>
    <dgm:pt modelId="{00D645FF-63BE-4AE0-B8B8-B2F86D980176}" type="pres">
      <dgm:prSet presAssocID="{163A1AC4-781A-48DA-BAF4-1BA752732969}" presName="linearFlow" presStyleCnt="0">
        <dgm:presLayoutVars>
          <dgm:resizeHandles val="exact"/>
        </dgm:presLayoutVars>
      </dgm:prSet>
      <dgm:spPr/>
    </dgm:pt>
    <dgm:pt modelId="{DC5A8C82-7697-490B-B630-08A11663A9BA}" type="pres">
      <dgm:prSet presAssocID="{037175B9-D17E-4C87-B374-16F2C7D4E7C1}" presName="node" presStyleLbl="node1" presStyleIdx="0" presStyleCnt="2" custScaleY="40197" custLinFactNeighborX="-441" custLinFactNeighborY="1499">
        <dgm:presLayoutVars>
          <dgm:bulletEnabled val="1"/>
        </dgm:presLayoutVars>
      </dgm:prSet>
      <dgm:spPr/>
      <dgm:t>
        <a:bodyPr/>
        <a:lstStyle/>
        <a:p>
          <a:endParaRPr lang="en-US"/>
        </a:p>
      </dgm:t>
    </dgm:pt>
    <dgm:pt modelId="{9D6FCAC1-6C97-46D9-A735-A93C9D612903}" type="pres">
      <dgm:prSet presAssocID="{2E0A156D-7023-4450-8DBA-7D8412A49CCF}" presName="sibTrans" presStyleLbl="sibTrans2D1" presStyleIdx="0" presStyleCnt="1"/>
      <dgm:spPr/>
      <dgm:t>
        <a:bodyPr/>
        <a:lstStyle/>
        <a:p>
          <a:endParaRPr lang="en-US"/>
        </a:p>
      </dgm:t>
    </dgm:pt>
    <dgm:pt modelId="{D8CFCA91-4F2A-4E5C-A84D-640E8C22457E}" type="pres">
      <dgm:prSet presAssocID="{2E0A156D-7023-4450-8DBA-7D8412A49CCF}" presName="connectorText" presStyleLbl="sibTrans2D1" presStyleIdx="0" presStyleCnt="1"/>
      <dgm:spPr/>
      <dgm:t>
        <a:bodyPr/>
        <a:lstStyle/>
        <a:p>
          <a:endParaRPr lang="en-US"/>
        </a:p>
      </dgm:t>
    </dgm:pt>
    <dgm:pt modelId="{D602C307-97E2-4ABD-9F16-F19728AF5543}" type="pres">
      <dgm:prSet presAssocID="{549CBB46-7EDB-4697-8F57-0150F4453BDB}" presName="node" presStyleLbl="node1" presStyleIdx="1" presStyleCnt="2">
        <dgm:presLayoutVars>
          <dgm:bulletEnabled val="1"/>
        </dgm:presLayoutVars>
      </dgm:prSet>
      <dgm:spPr/>
      <dgm:t>
        <a:bodyPr/>
        <a:lstStyle/>
        <a:p>
          <a:endParaRPr lang="en-US"/>
        </a:p>
      </dgm:t>
    </dgm:pt>
  </dgm:ptLst>
  <dgm:cxnLst>
    <dgm:cxn modelId="{39A67724-D9C4-4369-90A1-D6A47ABEB49A}" type="presOf" srcId="{037175B9-D17E-4C87-B374-16F2C7D4E7C1}" destId="{DC5A8C82-7697-490B-B630-08A11663A9BA}" srcOrd="0" destOrd="0" presId="urn:microsoft.com/office/officeart/2005/8/layout/process2"/>
    <dgm:cxn modelId="{8E9E6530-0A97-4BB3-9D87-85F77ACC4A48}" srcId="{163A1AC4-781A-48DA-BAF4-1BA752732969}" destId="{549CBB46-7EDB-4697-8F57-0150F4453BDB}" srcOrd="1" destOrd="0" parTransId="{FB2AF466-F414-47AC-ACD8-563F7C442235}" sibTransId="{7E527120-C856-4673-B710-C0A250F27246}"/>
    <dgm:cxn modelId="{A03FF453-BA04-442E-AE6C-076384DBB9DF}" type="presOf" srcId="{549CBB46-7EDB-4697-8F57-0150F4453BDB}" destId="{D602C307-97E2-4ABD-9F16-F19728AF5543}" srcOrd="0" destOrd="0" presId="urn:microsoft.com/office/officeart/2005/8/layout/process2"/>
    <dgm:cxn modelId="{B51DDA82-7753-44A0-A2C8-9DDCA32D9ABA}" type="presOf" srcId="{163A1AC4-781A-48DA-BAF4-1BA752732969}" destId="{00D645FF-63BE-4AE0-B8B8-B2F86D980176}" srcOrd="0" destOrd="0" presId="urn:microsoft.com/office/officeart/2005/8/layout/process2"/>
    <dgm:cxn modelId="{8ABBF380-DD6D-49F0-B329-AB966CAC2777}" srcId="{163A1AC4-781A-48DA-BAF4-1BA752732969}" destId="{037175B9-D17E-4C87-B374-16F2C7D4E7C1}" srcOrd="0" destOrd="0" parTransId="{F59B96C0-AFF8-4D4C-BD4E-400162D68B84}" sibTransId="{2E0A156D-7023-4450-8DBA-7D8412A49CCF}"/>
    <dgm:cxn modelId="{CC8DFB8F-CFD2-45DF-BE96-50223124F6B0}" type="presOf" srcId="{2E0A156D-7023-4450-8DBA-7D8412A49CCF}" destId="{9D6FCAC1-6C97-46D9-A735-A93C9D612903}" srcOrd="0" destOrd="0" presId="urn:microsoft.com/office/officeart/2005/8/layout/process2"/>
    <dgm:cxn modelId="{454E40B2-F0F0-4AA2-86C7-C5AE255F361A}" type="presOf" srcId="{2E0A156D-7023-4450-8DBA-7D8412A49CCF}" destId="{D8CFCA91-4F2A-4E5C-A84D-640E8C22457E}" srcOrd="1" destOrd="0" presId="urn:microsoft.com/office/officeart/2005/8/layout/process2"/>
    <dgm:cxn modelId="{9F609478-8D99-40B8-B9D6-13F6BB744F47}" type="presParOf" srcId="{00D645FF-63BE-4AE0-B8B8-B2F86D980176}" destId="{DC5A8C82-7697-490B-B630-08A11663A9BA}" srcOrd="0" destOrd="0" presId="urn:microsoft.com/office/officeart/2005/8/layout/process2"/>
    <dgm:cxn modelId="{06A035D5-6FAE-4E9C-A30B-4C7FF697E40D}" type="presParOf" srcId="{00D645FF-63BE-4AE0-B8B8-B2F86D980176}" destId="{9D6FCAC1-6C97-46D9-A735-A93C9D612903}" srcOrd="1" destOrd="0" presId="urn:microsoft.com/office/officeart/2005/8/layout/process2"/>
    <dgm:cxn modelId="{C0DCAA05-8CDC-482B-9AB1-73E3829110DC}" type="presParOf" srcId="{9D6FCAC1-6C97-46D9-A735-A93C9D612903}" destId="{D8CFCA91-4F2A-4E5C-A84D-640E8C22457E}" srcOrd="0" destOrd="0" presId="urn:microsoft.com/office/officeart/2005/8/layout/process2"/>
    <dgm:cxn modelId="{DB156355-76D8-46CF-9ECA-9C7FDF78F6D8}" type="presParOf" srcId="{00D645FF-63BE-4AE0-B8B8-B2F86D980176}" destId="{D602C307-97E2-4ABD-9F16-F19728AF5543}" srcOrd="2" destOrd="0" presId="urn:microsoft.com/office/officeart/2005/8/layout/process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3A1AC4-781A-48DA-BAF4-1BA752732969}" type="doc">
      <dgm:prSet loTypeId="urn:microsoft.com/office/officeart/2005/8/layout/process2" loCatId="process" qsTypeId="urn:microsoft.com/office/officeart/2005/8/quickstyle/simple1" qsCatId="simple" csTypeId="urn:microsoft.com/office/officeart/2005/8/colors/accent5_2" csCatId="accent5" phldr="1"/>
      <dgm:spPr/>
    </dgm:pt>
    <dgm:pt modelId="{037175B9-D17E-4C87-B374-16F2C7D4E7C1}">
      <dgm:prSet phldrT="[Text]" custT="1"/>
      <dgm:spPr/>
      <dgm:t>
        <a:bodyPr/>
        <a:lstStyle/>
        <a:p>
          <a:pPr algn="ctr"/>
          <a:r>
            <a:rPr lang="en-US" sz="1200" b="0" dirty="0"/>
            <a:t>NPMU-Nov, 15</a:t>
          </a:r>
          <a:r>
            <a:rPr lang="en-IN" sz="1200" b="0" dirty="0"/>
            <a:t>: AWP with Budget Outlay submitted to Finance department.</a:t>
          </a:r>
          <a:endParaRPr lang="en-US" sz="1200" b="0" dirty="0"/>
        </a:p>
      </dgm:t>
    </dgm:pt>
    <dgm:pt modelId="{F59B96C0-AFF8-4D4C-BD4E-400162D68B84}" type="parTrans" cxnId="{8ABBF380-DD6D-49F0-B329-AB966CAC2777}">
      <dgm:prSet/>
      <dgm:spPr/>
      <dgm:t>
        <a:bodyPr/>
        <a:lstStyle/>
        <a:p>
          <a:pPr algn="ctr"/>
          <a:endParaRPr lang="en-US"/>
        </a:p>
      </dgm:t>
    </dgm:pt>
    <dgm:pt modelId="{2E0A156D-7023-4450-8DBA-7D8412A49CCF}" type="sibTrans" cxnId="{8ABBF380-DD6D-49F0-B329-AB966CAC2777}">
      <dgm:prSet/>
      <dgm:spPr/>
      <dgm:t>
        <a:bodyPr/>
        <a:lstStyle/>
        <a:p>
          <a:pPr algn="ctr"/>
          <a:endParaRPr lang="en-US"/>
        </a:p>
      </dgm:t>
    </dgm:pt>
    <dgm:pt modelId="{549CBB46-7EDB-4697-8F57-0150F4453BDB}">
      <dgm:prSet phldrT="[Text]" custT="1"/>
      <dgm:spPr/>
      <dgm:t>
        <a:bodyPr/>
        <a:lstStyle/>
        <a:p>
          <a:pPr algn="ctr"/>
          <a:r>
            <a:rPr lang="en-IN" sz="1200" b="0" dirty="0"/>
            <a:t>Finance Department, </a:t>
          </a:r>
          <a:r>
            <a:rPr lang="en-IN" sz="1200" b="0" dirty="0" err="1"/>
            <a:t>MoWR</a:t>
          </a:r>
          <a:r>
            <a:rPr lang="en-IN" sz="1200" b="0" dirty="0"/>
            <a:t>, RD &amp; GR- Dec, 15: Review and make appropriate financial allocation under the project Budget Head </a:t>
          </a:r>
          <a:endParaRPr lang="en-US" sz="1200" b="0" dirty="0"/>
        </a:p>
      </dgm:t>
    </dgm:pt>
    <dgm:pt modelId="{FB2AF466-F414-47AC-ACD8-563F7C442235}" type="parTrans" cxnId="{8E9E6530-0A97-4BB3-9D87-85F77ACC4A48}">
      <dgm:prSet/>
      <dgm:spPr/>
      <dgm:t>
        <a:bodyPr/>
        <a:lstStyle/>
        <a:p>
          <a:endParaRPr lang="en-US"/>
        </a:p>
      </dgm:t>
    </dgm:pt>
    <dgm:pt modelId="{7E527120-C856-4673-B710-C0A250F27246}" type="sibTrans" cxnId="{8E9E6530-0A97-4BB3-9D87-85F77ACC4A48}">
      <dgm:prSet/>
      <dgm:spPr/>
      <dgm:t>
        <a:bodyPr/>
        <a:lstStyle/>
        <a:p>
          <a:endParaRPr lang="en-US"/>
        </a:p>
      </dgm:t>
    </dgm:pt>
    <dgm:pt modelId="{7F2DCE56-BDD6-407D-9421-C399683912CE}">
      <dgm:prSet phldrT="[Text]" custT="1"/>
      <dgm:spPr/>
      <dgm:t>
        <a:bodyPr/>
        <a:lstStyle/>
        <a:p>
          <a:pPr algn="ctr"/>
          <a:r>
            <a:rPr lang="en-IN" sz="1200" b="0" dirty="0"/>
            <a:t>Secretary, </a:t>
          </a:r>
          <a:r>
            <a:rPr lang="en-IN" sz="1200" b="0" dirty="0" err="1"/>
            <a:t>MoWR</a:t>
          </a:r>
          <a:r>
            <a:rPr lang="en-IN" sz="1200" b="0" dirty="0"/>
            <a:t>, RD &amp; GR-Jan 15: Final Approval –March, 15:  Budget released to  Implementing agencies</a:t>
          </a:r>
          <a:endParaRPr lang="en-US" sz="1200" b="0" dirty="0"/>
        </a:p>
      </dgm:t>
    </dgm:pt>
    <dgm:pt modelId="{0652BCE5-A3CC-4AE9-BF43-66123B8067F8}" type="parTrans" cxnId="{6479697F-AB40-4286-ABCF-3AB2DF74C957}">
      <dgm:prSet/>
      <dgm:spPr/>
      <dgm:t>
        <a:bodyPr/>
        <a:lstStyle/>
        <a:p>
          <a:endParaRPr lang="en-US"/>
        </a:p>
      </dgm:t>
    </dgm:pt>
    <dgm:pt modelId="{0FF3D6B3-075C-48C3-BAB0-0DFF99049584}" type="sibTrans" cxnId="{6479697F-AB40-4286-ABCF-3AB2DF74C957}">
      <dgm:prSet/>
      <dgm:spPr/>
      <dgm:t>
        <a:bodyPr/>
        <a:lstStyle/>
        <a:p>
          <a:endParaRPr lang="en-US"/>
        </a:p>
      </dgm:t>
    </dgm:pt>
    <dgm:pt modelId="{00D645FF-63BE-4AE0-B8B8-B2F86D980176}" type="pres">
      <dgm:prSet presAssocID="{163A1AC4-781A-48DA-BAF4-1BA752732969}" presName="linearFlow" presStyleCnt="0">
        <dgm:presLayoutVars>
          <dgm:resizeHandles val="exact"/>
        </dgm:presLayoutVars>
      </dgm:prSet>
      <dgm:spPr/>
    </dgm:pt>
    <dgm:pt modelId="{DC5A8C82-7697-490B-B630-08A11663A9BA}" type="pres">
      <dgm:prSet presAssocID="{037175B9-D17E-4C87-B374-16F2C7D4E7C1}" presName="node" presStyleLbl="node1" presStyleIdx="0" presStyleCnt="3" custScaleY="70908" custLinFactNeighborX="-441" custLinFactNeighborY="1499">
        <dgm:presLayoutVars>
          <dgm:bulletEnabled val="1"/>
        </dgm:presLayoutVars>
      </dgm:prSet>
      <dgm:spPr/>
      <dgm:t>
        <a:bodyPr/>
        <a:lstStyle/>
        <a:p>
          <a:endParaRPr lang="en-US"/>
        </a:p>
      </dgm:t>
    </dgm:pt>
    <dgm:pt modelId="{9D6FCAC1-6C97-46D9-A735-A93C9D612903}" type="pres">
      <dgm:prSet presAssocID="{2E0A156D-7023-4450-8DBA-7D8412A49CCF}" presName="sibTrans" presStyleLbl="sibTrans2D1" presStyleIdx="0" presStyleCnt="2"/>
      <dgm:spPr/>
      <dgm:t>
        <a:bodyPr/>
        <a:lstStyle/>
        <a:p>
          <a:endParaRPr lang="en-US"/>
        </a:p>
      </dgm:t>
    </dgm:pt>
    <dgm:pt modelId="{D8CFCA91-4F2A-4E5C-A84D-640E8C22457E}" type="pres">
      <dgm:prSet presAssocID="{2E0A156D-7023-4450-8DBA-7D8412A49CCF}" presName="connectorText" presStyleLbl="sibTrans2D1" presStyleIdx="0" presStyleCnt="2"/>
      <dgm:spPr/>
      <dgm:t>
        <a:bodyPr/>
        <a:lstStyle/>
        <a:p>
          <a:endParaRPr lang="en-US"/>
        </a:p>
      </dgm:t>
    </dgm:pt>
    <dgm:pt modelId="{D602C307-97E2-4ABD-9F16-F19728AF5543}" type="pres">
      <dgm:prSet presAssocID="{549CBB46-7EDB-4697-8F57-0150F4453BDB}" presName="node" presStyleLbl="node1" presStyleIdx="1" presStyleCnt="3" custLinFactNeighborX="-2769" custLinFactNeighborY="2094">
        <dgm:presLayoutVars>
          <dgm:bulletEnabled val="1"/>
        </dgm:presLayoutVars>
      </dgm:prSet>
      <dgm:spPr/>
      <dgm:t>
        <a:bodyPr/>
        <a:lstStyle/>
        <a:p>
          <a:endParaRPr lang="en-US"/>
        </a:p>
      </dgm:t>
    </dgm:pt>
    <dgm:pt modelId="{C6FA5C7F-8B0E-499D-8510-6536B61A89EA}" type="pres">
      <dgm:prSet presAssocID="{7E527120-C856-4673-B710-C0A250F27246}" presName="sibTrans" presStyleLbl="sibTrans2D1" presStyleIdx="1" presStyleCnt="2"/>
      <dgm:spPr/>
      <dgm:t>
        <a:bodyPr/>
        <a:lstStyle/>
        <a:p>
          <a:endParaRPr lang="en-US"/>
        </a:p>
      </dgm:t>
    </dgm:pt>
    <dgm:pt modelId="{2CD0D9D2-42BA-48D4-BB20-BCC8AC3B49B7}" type="pres">
      <dgm:prSet presAssocID="{7E527120-C856-4673-B710-C0A250F27246}" presName="connectorText" presStyleLbl="sibTrans2D1" presStyleIdx="1" presStyleCnt="2"/>
      <dgm:spPr/>
      <dgm:t>
        <a:bodyPr/>
        <a:lstStyle/>
        <a:p>
          <a:endParaRPr lang="en-US"/>
        </a:p>
      </dgm:t>
    </dgm:pt>
    <dgm:pt modelId="{A251AF18-13A9-4F84-9903-742C459DCECE}" type="pres">
      <dgm:prSet presAssocID="{7F2DCE56-BDD6-407D-9421-C399683912CE}" presName="node" presStyleLbl="node1" presStyleIdx="2" presStyleCnt="3" custScaleY="60149">
        <dgm:presLayoutVars>
          <dgm:bulletEnabled val="1"/>
        </dgm:presLayoutVars>
      </dgm:prSet>
      <dgm:spPr/>
      <dgm:t>
        <a:bodyPr/>
        <a:lstStyle/>
        <a:p>
          <a:endParaRPr lang="en-US"/>
        </a:p>
      </dgm:t>
    </dgm:pt>
  </dgm:ptLst>
  <dgm:cxnLst>
    <dgm:cxn modelId="{5BB09CCF-862A-4A61-B2FF-BAE64643A2B4}" type="presOf" srcId="{7E527120-C856-4673-B710-C0A250F27246}" destId="{2CD0D9D2-42BA-48D4-BB20-BCC8AC3B49B7}" srcOrd="1" destOrd="0" presId="urn:microsoft.com/office/officeart/2005/8/layout/process2"/>
    <dgm:cxn modelId="{39A67724-D9C4-4369-90A1-D6A47ABEB49A}" type="presOf" srcId="{037175B9-D17E-4C87-B374-16F2C7D4E7C1}" destId="{DC5A8C82-7697-490B-B630-08A11663A9BA}" srcOrd="0" destOrd="0" presId="urn:microsoft.com/office/officeart/2005/8/layout/process2"/>
    <dgm:cxn modelId="{8ABBF380-DD6D-49F0-B329-AB966CAC2777}" srcId="{163A1AC4-781A-48DA-BAF4-1BA752732969}" destId="{037175B9-D17E-4C87-B374-16F2C7D4E7C1}" srcOrd="0" destOrd="0" parTransId="{F59B96C0-AFF8-4D4C-BD4E-400162D68B84}" sibTransId="{2E0A156D-7023-4450-8DBA-7D8412A49CCF}"/>
    <dgm:cxn modelId="{454E40B2-F0F0-4AA2-86C7-C5AE255F361A}" type="presOf" srcId="{2E0A156D-7023-4450-8DBA-7D8412A49CCF}" destId="{D8CFCA91-4F2A-4E5C-A84D-640E8C22457E}" srcOrd="1" destOrd="0" presId="urn:microsoft.com/office/officeart/2005/8/layout/process2"/>
    <dgm:cxn modelId="{A03FF453-BA04-442E-AE6C-076384DBB9DF}" type="presOf" srcId="{549CBB46-7EDB-4697-8F57-0150F4453BDB}" destId="{D602C307-97E2-4ABD-9F16-F19728AF5543}" srcOrd="0" destOrd="0" presId="urn:microsoft.com/office/officeart/2005/8/layout/process2"/>
    <dgm:cxn modelId="{8E9E6530-0A97-4BB3-9D87-85F77ACC4A48}" srcId="{163A1AC4-781A-48DA-BAF4-1BA752732969}" destId="{549CBB46-7EDB-4697-8F57-0150F4453BDB}" srcOrd="1" destOrd="0" parTransId="{FB2AF466-F414-47AC-ACD8-563F7C442235}" sibTransId="{7E527120-C856-4673-B710-C0A250F27246}"/>
    <dgm:cxn modelId="{6479697F-AB40-4286-ABCF-3AB2DF74C957}" srcId="{163A1AC4-781A-48DA-BAF4-1BA752732969}" destId="{7F2DCE56-BDD6-407D-9421-C399683912CE}" srcOrd="2" destOrd="0" parTransId="{0652BCE5-A3CC-4AE9-BF43-66123B8067F8}" sibTransId="{0FF3D6B3-075C-48C3-BAB0-0DFF99049584}"/>
    <dgm:cxn modelId="{CC8DFB8F-CFD2-45DF-BE96-50223124F6B0}" type="presOf" srcId="{2E0A156D-7023-4450-8DBA-7D8412A49CCF}" destId="{9D6FCAC1-6C97-46D9-A735-A93C9D612903}" srcOrd="0" destOrd="0" presId="urn:microsoft.com/office/officeart/2005/8/layout/process2"/>
    <dgm:cxn modelId="{BA78397F-DCC9-414F-8F1B-4D250DAE8C7D}" type="presOf" srcId="{7F2DCE56-BDD6-407D-9421-C399683912CE}" destId="{A251AF18-13A9-4F84-9903-742C459DCECE}" srcOrd="0" destOrd="0" presId="urn:microsoft.com/office/officeart/2005/8/layout/process2"/>
    <dgm:cxn modelId="{72597058-7641-40F8-BA77-06497671D9FE}" type="presOf" srcId="{7E527120-C856-4673-B710-C0A250F27246}" destId="{C6FA5C7F-8B0E-499D-8510-6536B61A89EA}" srcOrd="0" destOrd="0" presId="urn:microsoft.com/office/officeart/2005/8/layout/process2"/>
    <dgm:cxn modelId="{B51DDA82-7753-44A0-A2C8-9DDCA32D9ABA}" type="presOf" srcId="{163A1AC4-781A-48DA-BAF4-1BA752732969}" destId="{00D645FF-63BE-4AE0-B8B8-B2F86D980176}" srcOrd="0" destOrd="0" presId="urn:microsoft.com/office/officeart/2005/8/layout/process2"/>
    <dgm:cxn modelId="{9F609478-8D99-40B8-B9D6-13F6BB744F47}" type="presParOf" srcId="{00D645FF-63BE-4AE0-B8B8-B2F86D980176}" destId="{DC5A8C82-7697-490B-B630-08A11663A9BA}" srcOrd="0" destOrd="0" presId="urn:microsoft.com/office/officeart/2005/8/layout/process2"/>
    <dgm:cxn modelId="{06A035D5-6FAE-4E9C-A30B-4C7FF697E40D}" type="presParOf" srcId="{00D645FF-63BE-4AE0-B8B8-B2F86D980176}" destId="{9D6FCAC1-6C97-46D9-A735-A93C9D612903}" srcOrd="1" destOrd="0" presId="urn:microsoft.com/office/officeart/2005/8/layout/process2"/>
    <dgm:cxn modelId="{C0DCAA05-8CDC-482B-9AB1-73E3829110DC}" type="presParOf" srcId="{9D6FCAC1-6C97-46D9-A735-A93C9D612903}" destId="{D8CFCA91-4F2A-4E5C-A84D-640E8C22457E}" srcOrd="0" destOrd="0" presId="urn:microsoft.com/office/officeart/2005/8/layout/process2"/>
    <dgm:cxn modelId="{DB156355-76D8-46CF-9ECA-9C7FDF78F6D8}" type="presParOf" srcId="{00D645FF-63BE-4AE0-B8B8-B2F86D980176}" destId="{D602C307-97E2-4ABD-9F16-F19728AF5543}" srcOrd="2" destOrd="0" presId="urn:microsoft.com/office/officeart/2005/8/layout/process2"/>
    <dgm:cxn modelId="{0A925F5A-A2A1-42D9-A34D-0FFAC10004F7}" type="presParOf" srcId="{00D645FF-63BE-4AE0-B8B8-B2F86D980176}" destId="{C6FA5C7F-8B0E-499D-8510-6536B61A89EA}" srcOrd="3" destOrd="0" presId="urn:microsoft.com/office/officeart/2005/8/layout/process2"/>
    <dgm:cxn modelId="{AA299B81-2542-4184-B7F9-793CF39F4650}" type="presParOf" srcId="{C6FA5C7F-8B0E-499D-8510-6536B61A89EA}" destId="{2CD0D9D2-42BA-48D4-BB20-BCC8AC3B49B7}" srcOrd="0" destOrd="0" presId="urn:microsoft.com/office/officeart/2005/8/layout/process2"/>
    <dgm:cxn modelId="{41D2A9D4-3E8A-4959-B81D-C6D8EDA7F689}" type="presParOf" srcId="{00D645FF-63BE-4AE0-B8B8-B2F86D980176}" destId="{A251AF18-13A9-4F84-9903-742C459DCECE}" srcOrd="4" destOrd="0" presId="urn:microsoft.com/office/officeart/2005/8/layout/process2"/>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099CCF1-9CB5-4E77-8D22-6A89B0AF6633}" type="doc">
      <dgm:prSet loTypeId="urn:microsoft.com/office/officeart/2005/8/layout/chevron1" loCatId="process" qsTypeId="urn:microsoft.com/office/officeart/2005/8/quickstyle/simple1" qsCatId="simple" csTypeId="urn:microsoft.com/office/officeart/2005/8/colors/accent1_2" csCatId="accent1" phldr="1"/>
      <dgm:spPr/>
    </dgm:pt>
    <dgm:pt modelId="{0FE76A5D-BBE5-4792-8BD5-7351CB333EB8}">
      <dgm:prSet phldrT="[Text]"/>
      <dgm:spPr/>
      <dgm:t>
        <a:bodyPr/>
        <a:lstStyle/>
        <a:p>
          <a:r>
            <a:rPr lang="en-US" dirty="0"/>
            <a:t>Compilation</a:t>
          </a:r>
        </a:p>
      </dgm:t>
    </dgm:pt>
    <dgm:pt modelId="{0C66E20A-78AC-45EF-B74E-5FFA6B734091}" type="parTrans" cxnId="{4501A0D0-B0D7-4622-A6F4-7E30F12FE802}">
      <dgm:prSet/>
      <dgm:spPr/>
      <dgm:t>
        <a:bodyPr/>
        <a:lstStyle/>
        <a:p>
          <a:endParaRPr lang="en-US"/>
        </a:p>
      </dgm:t>
    </dgm:pt>
    <dgm:pt modelId="{1D8A2008-2559-48B4-8CAE-FEC04B82A46F}" type="sibTrans" cxnId="{4501A0D0-B0D7-4622-A6F4-7E30F12FE802}">
      <dgm:prSet/>
      <dgm:spPr/>
      <dgm:t>
        <a:bodyPr/>
        <a:lstStyle/>
        <a:p>
          <a:endParaRPr lang="en-US"/>
        </a:p>
      </dgm:t>
    </dgm:pt>
    <dgm:pt modelId="{8493F74F-C33B-48DB-8918-42776D5774DA}">
      <dgm:prSet phldrT="[Text]"/>
      <dgm:spPr/>
      <dgm:t>
        <a:bodyPr/>
        <a:lstStyle/>
        <a:p>
          <a:r>
            <a:rPr lang="en-US" dirty="0"/>
            <a:t>Consolidation &amp; QA/QC</a:t>
          </a:r>
        </a:p>
      </dgm:t>
    </dgm:pt>
    <dgm:pt modelId="{E5DC248D-D47D-4C39-83A8-7536A7F8CC1B}" type="parTrans" cxnId="{93080493-8DA7-491A-B700-D9EFC4632FC1}">
      <dgm:prSet/>
      <dgm:spPr/>
      <dgm:t>
        <a:bodyPr/>
        <a:lstStyle/>
        <a:p>
          <a:endParaRPr lang="en-US"/>
        </a:p>
      </dgm:t>
    </dgm:pt>
    <dgm:pt modelId="{3CB847AC-B2B5-4892-A656-C77293F9B972}" type="sibTrans" cxnId="{93080493-8DA7-491A-B700-D9EFC4632FC1}">
      <dgm:prSet/>
      <dgm:spPr/>
      <dgm:t>
        <a:bodyPr/>
        <a:lstStyle/>
        <a:p>
          <a:endParaRPr lang="en-US"/>
        </a:p>
      </dgm:t>
    </dgm:pt>
    <dgm:pt modelId="{D7DF6BC8-C5A6-4763-B0BF-72EEAA5E743A}">
      <dgm:prSet phldrT="[Text]"/>
      <dgm:spPr/>
      <dgm:t>
        <a:bodyPr/>
        <a:lstStyle/>
        <a:p>
          <a:r>
            <a:rPr lang="en-US" dirty="0"/>
            <a:t>Review &amp; Advisory</a:t>
          </a:r>
        </a:p>
      </dgm:t>
    </dgm:pt>
    <dgm:pt modelId="{9CFB5132-7ACE-4F05-9F8B-A2183F3084CE}" type="parTrans" cxnId="{8053F477-27C3-45A1-9413-718C9B69755D}">
      <dgm:prSet/>
      <dgm:spPr/>
      <dgm:t>
        <a:bodyPr/>
        <a:lstStyle/>
        <a:p>
          <a:endParaRPr lang="en-US"/>
        </a:p>
      </dgm:t>
    </dgm:pt>
    <dgm:pt modelId="{822A64D7-4550-46E6-9359-837812BF53ED}" type="sibTrans" cxnId="{8053F477-27C3-45A1-9413-718C9B69755D}">
      <dgm:prSet/>
      <dgm:spPr/>
      <dgm:t>
        <a:bodyPr/>
        <a:lstStyle/>
        <a:p>
          <a:endParaRPr lang="en-US"/>
        </a:p>
      </dgm:t>
    </dgm:pt>
    <dgm:pt modelId="{A9B8673B-42CD-4BEF-AC04-F0639A84C776}" type="pres">
      <dgm:prSet presAssocID="{0099CCF1-9CB5-4E77-8D22-6A89B0AF6633}" presName="Name0" presStyleCnt="0">
        <dgm:presLayoutVars>
          <dgm:dir/>
          <dgm:animLvl val="lvl"/>
          <dgm:resizeHandles val="exact"/>
        </dgm:presLayoutVars>
      </dgm:prSet>
      <dgm:spPr/>
    </dgm:pt>
    <dgm:pt modelId="{38AA5FA5-3DFD-440F-B9EA-DD1013D0B609}" type="pres">
      <dgm:prSet presAssocID="{0FE76A5D-BBE5-4792-8BD5-7351CB333EB8}" presName="parTxOnly" presStyleLbl="node1" presStyleIdx="0" presStyleCnt="3">
        <dgm:presLayoutVars>
          <dgm:chMax val="0"/>
          <dgm:chPref val="0"/>
          <dgm:bulletEnabled val="1"/>
        </dgm:presLayoutVars>
      </dgm:prSet>
      <dgm:spPr/>
      <dgm:t>
        <a:bodyPr/>
        <a:lstStyle/>
        <a:p>
          <a:endParaRPr lang="en-US"/>
        </a:p>
      </dgm:t>
    </dgm:pt>
    <dgm:pt modelId="{74C4B557-6558-48DE-8B79-D4F39DA81BA9}" type="pres">
      <dgm:prSet presAssocID="{1D8A2008-2559-48B4-8CAE-FEC04B82A46F}" presName="parTxOnlySpace" presStyleCnt="0"/>
      <dgm:spPr/>
    </dgm:pt>
    <dgm:pt modelId="{8265D77A-99A3-4BDC-A71F-BFC2C704F45E}" type="pres">
      <dgm:prSet presAssocID="{8493F74F-C33B-48DB-8918-42776D5774DA}" presName="parTxOnly" presStyleLbl="node1" presStyleIdx="1" presStyleCnt="3">
        <dgm:presLayoutVars>
          <dgm:chMax val="0"/>
          <dgm:chPref val="0"/>
          <dgm:bulletEnabled val="1"/>
        </dgm:presLayoutVars>
      </dgm:prSet>
      <dgm:spPr/>
      <dgm:t>
        <a:bodyPr/>
        <a:lstStyle/>
        <a:p>
          <a:endParaRPr lang="en-US"/>
        </a:p>
      </dgm:t>
    </dgm:pt>
    <dgm:pt modelId="{1D7B8C73-37D9-4FF3-BD53-2D87A9C8CFCA}" type="pres">
      <dgm:prSet presAssocID="{3CB847AC-B2B5-4892-A656-C77293F9B972}" presName="parTxOnlySpace" presStyleCnt="0"/>
      <dgm:spPr/>
    </dgm:pt>
    <dgm:pt modelId="{94FE342A-E37D-42F8-828E-BADA351AEE6C}" type="pres">
      <dgm:prSet presAssocID="{D7DF6BC8-C5A6-4763-B0BF-72EEAA5E743A}" presName="parTxOnly" presStyleLbl="node1" presStyleIdx="2" presStyleCnt="3">
        <dgm:presLayoutVars>
          <dgm:chMax val="0"/>
          <dgm:chPref val="0"/>
          <dgm:bulletEnabled val="1"/>
        </dgm:presLayoutVars>
      </dgm:prSet>
      <dgm:spPr/>
      <dgm:t>
        <a:bodyPr/>
        <a:lstStyle/>
        <a:p>
          <a:endParaRPr lang="en-US"/>
        </a:p>
      </dgm:t>
    </dgm:pt>
  </dgm:ptLst>
  <dgm:cxnLst>
    <dgm:cxn modelId="{4501A0D0-B0D7-4622-A6F4-7E30F12FE802}" srcId="{0099CCF1-9CB5-4E77-8D22-6A89B0AF6633}" destId="{0FE76A5D-BBE5-4792-8BD5-7351CB333EB8}" srcOrd="0" destOrd="0" parTransId="{0C66E20A-78AC-45EF-B74E-5FFA6B734091}" sibTransId="{1D8A2008-2559-48B4-8CAE-FEC04B82A46F}"/>
    <dgm:cxn modelId="{BDF050C8-619F-4B8B-94B9-25F5CDC8C413}" type="presOf" srcId="{0099CCF1-9CB5-4E77-8D22-6A89B0AF6633}" destId="{A9B8673B-42CD-4BEF-AC04-F0639A84C776}" srcOrd="0" destOrd="0" presId="urn:microsoft.com/office/officeart/2005/8/layout/chevron1"/>
    <dgm:cxn modelId="{5D3C0B13-1DCF-4ECA-B1FC-EE2C23084C77}" type="presOf" srcId="{0FE76A5D-BBE5-4792-8BD5-7351CB333EB8}" destId="{38AA5FA5-3DFD-440F-B9EA-DD1013D0B609}" srcOrd="0" destOrd="0" presId="urn:microsoft.com/office/officeart/2005/8/layout/chevron1"/>
    <dgm:cxn modelId="{93080493-8DA7-491A-B700-D9EFC4632FC1}" srcId="{0099CCF1-9CB5-4E77-8D22-6A89B0AF6633}" destId="{8493F74F-C33B-48DB-8918-42776D5774DA}" srcOrd="1" destOrd="0" parTransId="{E5DC248D-D47D-4C39-83A8-7536A7F8CC1B}" sibTransId="{3CB847AC-B2B5-4892-A656-C77293F9B972}"/>
    <dgm:cxn modelId="{16299140-BEF1-4E25-B6E0-014B6295185F}" type="presOf" srcId="{8493F74F-C33B-48DB-8918-42776D5774DA}" destId="{8265D77A-99A3-4BDC-A71F-BFC2C704F45E}" srcOrd="0" destOrd="0" presId="urn:microsoft.com/office/officeart/2005/8/layout/chevron1"/>
    <dgm:cxn modelId="{8053F477-27C3-45A1-9413-718C9B69755D}" srcId="{0099CCF1-9CB5-4E77-8D22-6A89B0AF6633}" destId="{D7DF6BC8-C5A6-4763-B0BF-72EEAA5E743A}" srcOrd="2" destOrd="0" parTransId="{9CFB5132-7ACE-4F05-9F8B-A2183F3084CE}" sibTransId="{822A64D7-4550-46E6-9359-837812BF53ED}"/>
    <dgm:cxn modelId="{C6A17346-79FF-43FE-BD3B-6E88B2BC36D3}" type="presOf" srcId="{D7DF6BC8-C5A6-4763-B0BF-72EEAA5E743A}" destId="{94FE342A-E37D-42F8-828E-BADA351AEE6C}" srcOrd="0" destOrd="0" presId="urn:microsoft.com/office/officeart/2005/8/layout/chevron1"/>
    <dgm:cxn modelId="{B0661E32-4B0B-4879-829F-D09BAAAF8D63}" type="presParOf" srcId="{A9B8673B-42CD-4BEF-AC04-F0639A84C776}" destId="{38AA5FA5-3DFD-440F-B9EA-DD1013D0B609}" srcOrd="0" destOrd="0" presId="urn:microsoft.com/office/officeart/2005/8/layout/chevron1"/>
    <dgm:cxn modelId="{47B6FC49-C30C-403D-989A-1E3FD2801D2B}" type="presParOf" srcId="{A9B8673B-42CD-4BEF-AC04-F0639A84C776}" destId="{74C4B557-6558-48DE-8B79-D4F39DA81BA9}" srcOrd="1" destOrd="0" presId="urn:microsoft.com/office/officeart/2005/8/layout/chevron1"/>
    <dgm:cxn modelId="{E42D5C63-AC87-47B4-8535-E223EFAB1E54}" type="presParOf" srcId="{A9B8673B-42CD-4BEF-AC04-F0639A84C776}" destId="{8265D77A-99A3-4BDC-A71F-BFC2C704F45E}" srcOrd="2" destOrd="0" presId="urn:microsoft.com/office/officeart/2005/8/layout/chevron1"/>
    <dgm:cxn modelId="{5EA8D69D-8BFA-4793-89F6-E7AA0EB676DB}" type="presParOf" srcId="{A9B8673B-42CD-4BEF-AC04-F0639A84C776}" destId="{1D7B8C73-37D9-4FF3-BD53-2D87A9C8CFCA}" srcOrd="3" destOrd="0" presId="urn:microsoft.com/office/officeart/2005/8/layout/chevron1"/>
    <dgm:cxn modelId="{B22B7336-6E06-43F6-9EB6-A51527824229}" type="presParOf" srcId="{A9B8673B-42CD-4BEF-AC04-F0639A84C776}" destId="{94FE342A-E37D-42F8-828E-BADA351AEE6C}"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59E03F-94CA-4158-A491-3A8BF794E513}">
      <dsp:nvSpPr>
        <dsp:cNvPr id="0" name=""/>
        <dsp:cNvSpPr/>
      </dsp:nvSpPr>
      <dsp:spPr>
        <a:xfrm>
          <a:off x="4027" y="0"/>
          <a:ext cx="2344597" cy="825860"/>
        </a:xfrm>
        <a:prstGeom prst="chevron">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a:t>Preparation</a:t>
          </a:r>
        </a:p>
      </dsp:txBody>
      <dsp:txXfrm>
        <a:off x="416957" y="0"/>
        <a:ext cx="1518737" cy="825860"/>
      </dsp:txXfrm>
    </dsp:sp>
    <dsp:sp modelId="{60969C96-1AD4-4750-BC1B-4453A7EC75EC}">
      <dsp:nvSpPr>
        <dsp:cNvPr id="0" name=""/>
        <dsp:cNvSpPr/>
      </dsp:nvSpPr>
      <dsp:spPr>
        <a:xfrm>
          <a:off x="2114165" y="0"/>
          <a:ext cx="2344597" cy="825860"/>
        </a:xfrm>
        <a:prstGeom prst="chevron">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a:t>Consolidation</a:t>
          </a:r>
        </a:p>
      </dsp:txBody>
      <dsp:txXfrm>
        <a:off x="2527095" y="0"/>
        <a:ext cx="1518737" cy="825860"/>
      </dsp:txXfrm>
    </dsp:sp>
    <dsp:sp modelId="{E0876A45-7FAA-4169-B9B4-12EA7E09249E}">
      <dsp:nvSpPr>
        <dsp:cNvPr id="0" name=""/>
        <dsp:cNvSpPr/>
      </dsp:nvSpPr>
      <dsp:spPr>
        <a:xfrm>
          <a:off x="4224304" y="0"/>
          <a:ext cx="2344597" cy="825860"/>
        </a:xfrm>
        <a:prstGeom prst="chevron">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a:t>No Objection</a:t>
          </a:r>
        </a:p>
      </dsp:txBody>
      <dsp:txXfrm>
        <a:off x="4637234" y="0"/>
        <a:ext cx="1518737" cy="825860"/>
      </dsp:txXfrm>
    </dsp:sp>
    <dsp:sp modelId="{B379A2E9-0DF1-4EF4-A893-81599B92379D}">
      <dsp:nvSpPr>
        <dsp:cNvPr id="0" name=""/>
        <dsp:cNvSpPr/>
      </dsp:nvSpPr>
      <dsp:spPr>
        <a:xfrm>
          <a:off x="6334442" y="0"/>
          <a:ext cx="2344597" cy="825860"/>
        </a:xfrm>
        <a:prstGeom prst="chevron">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a:t>Budget Allocation &amp; Release of Grant</a:t>
          </a:r>
        </a:p>
      </dsp:txBody>
      <dsp:txXfrm>
        <a:off x="6747372" y="0"/>
        <a:ext cx="1518737" cy="8258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5A8C82-7697-490B-B630-08A11663A9BA}">
      <dsp:nvSpPr>
        <dsp:cNvPr id="0" name=""/>
        <dsp:cNvSpPr/>
      </dsp:nvSpPr>
      <dsp:spPr>
        <a:xfrm>
          <a:off x="0" y="41282"/>
          <a:ext cx="1980902" cy="3988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t>ALL IAs</a:t>
          </a:r>
        </a:p>
      </dsp:txBody>
      <dsp:txXfrm>
        <a:off x="11682" y="52964"/>
        <a:ext cx="1957538" cy="375485"/>
      </dsp:txXfrm>
    </dsp:sp>
    <dsp:sp modelId="{9D6FCAC1-6C97-46D9-A735-A93C9D612903}">
      <dsp:nvSpPr>
        <dsp:cNvPr id="0" name=""/>
        <dsp:cNvSpPr/>
      </dsp:nvSpPr>
      <dsp:spPr>
        <a:xfrm rot="5400000">
          <a:off x="848967" y="311098"/>
          <a:ext cx="282967" cy="6353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799844" y="487293"/>
        <a:ext cx="381214" cy="198077"/>
      </dsp:txXfrm>
    </dsp:sp>
    <dsp:sp modelId="{025CC3BE-EDA9-4B6B-BBC5-9CCBBD61C2B2}">
      <dsp:nvSpPr>
        <dsp:cNvPr id="0" name=""/>
        <dsp:cNvSpPr/>
      </dsp:nvSpPr>
      <dsp:spPr>
        <a:xfrm>
          <a:off x="0" y="817422"/>
          <a:ext cx="1980902" cy="40546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IN" sz="1400" b="1" kern="1200" dirty="0"/>
            <a:t>By Aug 15: Submission of AWP  package to NPMU with following </a:t>
          </a:r>
          <a:endParaRPr lang="en-US" sz="1400" kern="1200" dirty="0"/>
        </a:p>
        <a:p>
          <a:pPr marL="114300" lvl="1" indent="-114300" algn="l" defTabSz="622300">
            <a:lnSpc>
              <a:spcPct val="90000"/>
            </a:lnSpc>
            <a:spcBef>
              <a:spcPct val="0"/>
            </a:spcBef>
            <a:spcAft>
              <a:spcPct val="15000"/>
            </a:spcAft>
            <a:buChar char="••"/>
          </a:pPr>
          <a:r>
            <a:rPr lang="en-IN" sz="1400" b="1" kern="1200" dirty="0"/>
            <a:t>Physical and Financial Progress</a:t>
          </a:r>
        </a:p>
        <a:p>
          <a:pPr marL="114300" lvl="1" indent="-114300" algn="l" defTabSz="622300">
            <a:lnSpc>
              <a:spcPct val="90000"/>
            </a:lnSpc>
            <a:spcBef>
              <a:spcPct val="0"/>
            </a:spcBef>
            <a:spcAft>
              <a:spcPct val="15000"/>
            </a:spcAft>
            <a:buChar char="••"/>
          </a:pPr>
          <a:r>
            <a:rPr lang="en-IN" sz="1400" b="1" kern="1200" dirty="0"/>
            <a:t>Projections for remaining seven months and request for 2</a:t>
          </a:r>
          <a:r>
            <a:rPr lang="en-IN" sz="1400" b="1" kern="1200" baseline="30000" dirty="0"/>
            <a:t>nd</a:t>
          </a:r>
          <a:r>
            <a:rPr lang="en-IN" sz="1400" b="1" kern="1200" dirty="0"/>
            <a:t> tranche.</a:t>
          </a:r>
        </a:p>
        <a:p>
          <a:pPr marL="114300" lvl="1" indent="-114300" algn="l" defTabSz="622300">
            <a:lnSpc>
              <a:spcPct val="90000"/>
            </a:lnSpc>
            <a:spcBef>
              <a:spcPct val="0"/>
            </a:spcBef>
            <a:spcAft>
              <a:spcPct val="15000"/>
            </a:spcAft>
            <a:buChar char="••"/>
          </a:pPr>
          <a:r>
            <a:rPr lang="en-IN" sz="1400" b="1" kern="1200" dirty="0"/>
            <a:t>AWP and PP for next year with request for budget allocation.</a:t>
          </a:r>
        </a:p>
        <a:p>
          <a:pPr marL="114300" lvl="1" indent="-114300" algn="l" defTabSz="622300">
            <a:lnSpc>
              <a:spcPct val="90000"/>
            </a:lnSpc>
            <a:spcBef>
              <a:spcPct val="0"/>
            </a:spcBef>
            <a:spcAft>
              <a:spcPct val="15000"/>
            </a:spcAft>
            <a:buChar char="••"/>
          </a:pPr>
          <a:r>
            <a:rPr lang="en-IN" sz="1400" b="1" kern="1200" dirty="0"/>
            <a:t>Utilization certificate for expenditures incurred during past 5 months</a:t>
          </a:r>
        </a:p>
        <a:p>
          <a:pPr marL="114300" lvl="1" indent="-114300" algn="l" defTabSz="622300">
            <a:lnSpc>
              <a:spcPct val="90000"/>
            </a:lnSpc>
            <a:spcBef>
              <a:spcPct val="0"/>
            </a:spcBef>
            <a:spcAft>
              <a:spcPct val="15000"/>
            </a:spcAft>
            <a:buChar char="••"/>
          </a:pPr>
          <a:r>
            <a:rPr lang="en-IN" sz="1400" b="1" kern="1200" dirty="0"/>
            <a:t>Audit report for previous years</a:t>
          </a:r>
          <a:endParaRPr lang="en-IN" sz="1400" b="1" i="1" kern="1200" dirty="0"/>
        </a:p>
      </dsp:txBody>
      <dsp:txXfrm>
        <a:off x="58019" y="875441"/>
        <a:ext cx="1864864" cy="39386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5A8C82-7697-490B-B630-08A11663A9BA}">
      <dsp:nvSpPr>
        <dsp:cNvPr id="0" name=""/>
        <dsp:cNvSpPr/>
      </dsp:nvSpPr>
      <dsp:spPr>
        <a:xfrm>
          <a:off x="140517" y="105222"/>
          <a:ext cx="1965871" cy="43901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IN" sz="1900" b="1" kern="1200" dirty="0"/>
            <a:t>NPMU</a:t>
          </a:r>
          <a:endParaRPr lang="en-US" sz="1900" kern="1200" dirty="0"/>
        </a:p>
      </dsp:txBody>
      <dsp:txXfrm>
        <a:off x="153375" y="118080"/>
        <a:ext cx="1940155" cy="413295"/>
      </dsp:txXfrm>
    </dsp:sp>
    <dsp:sp modelId="{9D6FCAC1-6C97-46D9-A735-A93C9D612903}">
      <dsp:nvSpPr>
        <dsp:cNvPr id="0" name=""/>
        <dsp:cNvSpPr/>
      </dsp:nvSpPr>
      <dsp:spPr>
        <a:xfrm rot="5431031">
          <a:off x="898069" y="592815"/>
          <a:ext cx="441491" cy="49146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971971" y="617806"/>
        <a:ext cx="294881" cy="309044"/>
      </dsp:txXfrm>
    </dsp:sp>
    <dsp:sp modelId="{025CC3BE-EDA9-4B6B-BBC5-9CCBBD61C2B2}">
      <dsp:nvSpPr>
        <dsp:cNvPr id="0" name=""/>
        <dsp:cNvSpPr/>
      </dsp:nvSpPr>
      <dsp:spPr>
        <a:xfrm>
          <a:off x="127935" y="1132864"/>
          <a:ext cx="1965871" cy="117137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IN" sz="1400" b="1" kern="1200" dirty="0"/>
            <a:t>Aug, 31- Request for Budget allocation for next FY Year to finance.</a:t>
          </a:r>
          <a:endParaRPr lang="en-US" sz="1400" kern="1200" dirty="0"/>
        </a:p>
      </dsp:txBody>
      <dsp:txXfrm>
        <a:off x="162243" y="1167172"/>
        <a:ext cx="1897255" cy="1102759"/>
      </dsp:txXfrm>
    </dsp:sp>
    <dsp:sp modelId="{85A975BA-A218-4BFE-8DC5-1461F95F4DB1}">
      <dsp:nvSpPr>
        <dsp:cNvPr id="0" name=""/>
        <dsp:cNvSpPr/>
      </dsp:nvSpPr>
      <dsp:spPr>
        <a:xfrm rot="5353929">
          <a:off x="929677" y="2315126"/>
          <a:ext cx="384964" cy="49146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973945" y="2368383"/>
        <a:ext cx="294881" cy="269475"/>
      </dsp:txXfrm>
    </dsp:sp>
    <dsp:sp modelId="{F2C461C6-DE83-421B-B617-D981D4C74E5F}">
      <dsp:nvSpPr>
        <dsp:cNvPr id="0" name=""/>
        <dsp:cNvSpPr/>
      </dsp:nvSpPr>
      <dsp:spPr>
        <a:xfrm>
          <a:off x="147928" y="2817480"/>
          <a:ext cx="1965871" cy="78561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IN" sz="1400" b="1" kern="1200" dirty="0"/>
            <a:t>Sep 30: Review, consult with IA and consolidate AWP &amp; PP for next year.</a:t>
          </a:r>
          <a:endParaRPr lang="en-US" sz="1400" kern="1200" dirty="0"/>
        </a:p>
      </dsp:txBody>
      <dsp:txXfrm>
        <a:off x="170938" y="2840490"/>
        <a:ext cx="1919851" cy="739596"/>
      </dsp:txXfrm>
    </dsp:sp>
    <dsp:sp modelId="{A4552261-75E0-4676-9017-CD99FE8C9199}">
      <dsp:nvSpPr>
        <dsp:cNvPr id="0" name=""/>
        <dsp:cNvSpPr/>
      </dsp:nvSpPr>
      <dsp:spPr>
        <a:xfrm rot="5481769">
          <a:off x="965843" y="3558493"/>
          <a:ext cx="301781" cy="49146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970370" y="3653349"/>
        <a:ext cx="294881" cy="211247"/>
      </dsp:txXfrm>
    </dsp:sp>
    <dsp:sp modelId="{9D0FBB2A-CC7F-4E6F-9598-860A5A82F7A2}">
      <dsp:nvSpPr>
        <dsp:cNvPr id="0" name=""/>
        <dsp:cNvSpPr/>
      </dsp:nvSpPr>
      <dsp:spPr>
        <a:xfrm>
          <a:off x="116022" y="4005358"/>
          <a:ext cx="1965871" cy="109215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IN" sz="1400" b="1" kern="1200" dirty="0"/>
            <a:t>Oct 15: Separately review request for 2</a:t>
          </a:r>
          <a:r>
            <a:rPr lang="en-IN" sz="1400" b="1" kern="1200" baseline="30000" dirty="0"/>
            <a:t>nd</a:t>
          </a:r>
          <a:r>
            <a:rPr lang="en-IN" sz="1400" b="1" kern="1200" dirty="0"/>
            <a:t> tranche and submit for release of funds to IFD. </a:t>
          </a:r>
          <a:endParaRPr lang="en-US" sz="1400" kern="1200" dirty="0"/>
        </a:p>
      </dsp:txBody>
      <dsp:txXfrm>
        <a:off x="148010" y="4037346"/>
        <a:ext cx="1901895" cy="10281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5A8C82-7697-490B-B630-08A11663A9BA}">
      <dsp:nvSpPr>
        <dsp:cNvPr id="0" name=""/>
        <dsp:cNvSpPr/>
      </dsp:nvSpPr>
      <dsp:spPr>
        <a:xfrm>
          <a:off x="0" y="9371"/>
          <a:ext cx="1980902" cy="46033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World Bank</a:t>
          </a:r>
        </a:p>
      </dsp:txBody>
      <dsp:txXfrm>
        <a:off x="13483" y="22854"/>
        <a:ext cx="1953936" cy="433372"/>
      </dsp:txXfrm>
    </dsp:sp>
    <dsp:sp modelId="{9D6FCAC1-6C97-46D9-A735-A93C9D612903}">
      <dsp:nvSpPr>
        <dsp:cNvPr id="0" name=""/>
        <dsp:cNvSpPr/>
      </dsp:nvSpPr>
      <dsp:spPr>
        <a:xfrm rot="5400000">
          <a:off x="778943" y="494047"/>
          <a:ext cx="423014" cy="515342"/>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835847" y="540211"/>
        <a:ext cx="309206" cy="296110"/>
      </dsp:txXfrm>
    </dsp:sp>
    <dsp:sp modelId="{D602C307-97E2-4ABD-9F16-F19728AF5543}">
      <dsp:nvSpPr>
        <dsp:cNvPr id="0" name=""/>
        <dsp:cNvSpPr/>
      </dsp:nvSpPr>
      <dsp:spPr>
        <a:xfrm>
          <a:off x="0" y="1033728"/>
          <a:ext cx="1980902" cy="114520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b="1" kern="1200" dirty="0"/>
            <a:t>Oct 31: Review and issue NOL</a:t>
          </a:r>
          <a:endParaRPr lang="en-US" sz="2000" kern="1200" dirty="0"/>
        </a:p>
      </dsp:txBody>
      <dsp:txXfrm>
        <a:off x="33542" y="1067270"/>
        <a:ext cx="1913818" cy="10781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5A8C82-7697-490B-B630-08A11663A9BA}">
      <dsp:nvSpPr>
        <dsp:cNvPr id="0" name=""/>
        <dsp:cNvSpPr/>
      </dsp:nvSpPr>
      <dsp:spPr>
        <a:xfrm>
          <a:off x="0" y="13474"/>
          <a:ext cx="1980902" cy="88568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kern="1200" dirty="0"/>
            <a:t>NPMU-Nov, 15</a:t>
          </a:r>
          <a:r>
            <a:rPr lang="en-IN" sz="1200" b="0" kern="1200" dirty="0"/>
            <a:t>: AWP with Budget Outlay submitted to Finance department.</a:t>
          </a:r>
          <a:endParaRPr lang="en-US" sz="1200" b="0" kern="1200" dirty="0"/>
        </a:p>
      </dsp:txBody>
      <dsp:txXfrm>
        <a:off x="25941" y="39415"/>
        <a:ext cx="1929020" cy="833804"/>
      </dsp:txXfrm>
    </dsp:sp>
    <dsp:sp modelId="{9D6FCAC1-6C97-46D9-A735-A93C9D612903}">
      <dsp:nvSpPr>
        <dsp:cNvPr id="0" name=""/>
        <dsp:cNvSpPr/>
      </dsp:nvSpPr>
      <dsp:spPr>
        <a:xfrm rot="5400000">
          <a:off x="754857" y="932245"/>
          <a:ext cx="471186" cy="562079"/>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rot="-5400000">
        <a:off x="821827" y="977691"/>
        <a:ext cx="337247" cy="329830"/>
      </dsp:txXfrm>
    </dsp:sp>
    <dsp:sp modelId="{D602C307-97E2-4ABD-9F16-F19728AF5543}">
      <dsp:nvSpPr>
        <dsp:cNvPr id="0" name=""/>
        <dsp:cNvSpPr/>
      </dsp:nvSpPr>
      <dsp:spPr>
        <a:xfrm>
          <a:off x="0" y="1527409"/>
          <a:ext cx="1980902" cy="124906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b="0" kern="1200" dirty="0"/>
            <a:t>Finance Department, </a:t>
          </a:r>
          <a:r>
            <a:rPr lang="en-IN" sz="1200" b="0" kern="1200" dirty="0" err="1"/>
            <a:t>MoWR</a:t>
          </a:r>
          <a:r>
            <a:rPr lang="en-IN" sz="1200" b="0" kern="1200" dirty="0"/>
            <a:t>, RD &amp; GR- Dec, 15: Review and make appropriate financial allocation under the project Budget Head </a:t>
          </a:r>
          <a:endParaRPr lang="en-US" sz="1200" b="0" kern="1200" dirty="0"/>
        </a:p>
      </dsp:txBody>
      <dsp:txXfrm>
        <a:off x="36584" y="1563993"/>
        <a:ext cx="1907734" cy="1175896"/>
      </dsp:txXfrm>
    </dsp:sp>
    <dsp:sp modelId="{C6FA5C7F-8B0E-499D-8510-6536B61A89EA}">
      <dsp:nvSpPr>
        <dsp:cNvPr id="0" name=""/>
        <dsp:cNvSpPr/>
      </dsp:nvSpPr>
      <dsp:spPr>
        <a:xfrm rot="5400000">
          <a:off x="761155" y="2801162"/>
          <a:ext cx="458591" cy="562079"/>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rot="-5400000">
        <a:off x="821828" y="2852906"/>
        <a:ext cx="337247" cy="321014"/>
      </dsp:txXfrm>
    </dsp:sp>
    <dsp:sp modelId="{A251AF18-13A9-4F84-9903-742C459DCECE}">
      <dsp:nvSpPr>
        <dsp:cNvPr id="0" name=""/>
        <dsp:cNvSpPr/>
      </dsp:nvSpPr>
      <dsp:spPr>
        <a:xfrm>
          <a:off x="0" y="3387929"/>
          <a:ext cx="1980902" cy="75130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b="0" kern="1200" dirty="0"/>
            <a:t>Secretary, </a:t>
          </a:r>
          <a:r>
            <a:rPr lang="en-IN" sz="1200" b="0" kern="1200" dirty="0" err="1"/>
            <a:t>MoWR</a:t>
          </a:r>
          <a:r>
            <a:rPr lang="en-IN" sz="1200" b="0" kern="1200" dirty="0"/>
            <a:t>, RD &amp; GR-Jan 15: Final Approval –March, 15:  Budget released to  Implementing agencies</a:t>
          </a:r>
          <a:endParaRPr lang="en-US" sz="1200" b="0" kern="1200" dirty="0"/>
        </a:p>
      </dsp:txBody>
      <dsp:txXfrm>
        <a:off x="22005" y="3409934"/>
        <a:ext cx="1936892" cy="7072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AA5FA5-3DFD-440F-B9EA-DD1013D0B609}">
      <dsp:nvSpPr>
        <dsp:cNvPr id="0" name=""/>
        <dsp:cNvSpPr/>
      </dsp:nvSpPr>
      <dsp:spPr>
        <a:xfrm>
          <a:off x="2443" y="26531"/>
          <a:ext cx="2977590" cy="119103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a:t>Compilation</a:t>
          </a:r>
        </a:p>
      </dsp:txBody>
      <dsp:txXfrm>
        <a:off x="597961" y="26531"/>
        <a:ext cx="1786554" cy="1191036"/>
      </dsp:txXfrm>
    </dsp:sp>
    <dsp:sp modelId="{8265D77A-99A3-4BDC-A71F-BFC2C704F45E}">
      <dsp:nvSpPr>
        <dsp:cNvPr id="0" name=""/>
        <dsp:cNvSpPr/>
      </dsp:nvSpPr>
      <dsp:spPr>
        <a:xfrm>
          <a:off x="2682274" y="26531"/>
          <a:ext cx="2977590" cy="119103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a:t>Consolidation &amp; QA/QC</a:t>
          </a:r>
        </a:p>
      </dsp:txBody>
      <dsp:txXfrm>
        <a:off x="3277792" y="26531"/>
        <a:ext cx="1786554" cy="1191036"/>
      </dsp:txXfrm>
    </dsp:sp>
    <dsp:sp modelId="{94FE342A-E37D-42F8-828E-BADA351AEE6C}">
      <dsp:nvSpPr>
        <dsp:cNvPr id="0" name=""/>
        <dsp:cNvSpPr/>
      </dsp:nvSpPr>
      <dsp:spPr>
        <a:xfrm>
          <a:off x="5362106" y="26531"/>
          <a:ext cx="2977590" cy="119103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a:t>Review &amp; Advisory</a:t>
          </a:r>
        </a:p>
      </dsp:txBody>
      <dsp:txXfrm>
        <a:off x="5957624" y="26531"/>
        <a:ext cx="1786554" cy="119103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FD011B-A9CC-44B8-9720-9A5087A2D6C8}" type="datetimeFigureOut">
              <a:rPr lang="en-IN" smtClean="0"/>
              <a:t>22-05-2017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F201BA-880C-4E82-96F8-F87C70D1C2FD}" type="slidenum">
              <a:rPr lang="en-IN" smtClean="0"/>
              <a:t>‹#›</a:t>
            </a:fld>
            <a:endParaRPr lang="en-IN"/>
          </a:p>
        </p:txBody>
      </p:sp>
    </p:spTree>
    <p:extLst>
      <p:ext uri="{BB962C8B-B14F-4D97-AF65-F5344CB8AC3E}">
        <p14:creationId xmlns:p14="http://schemas.microsoft.com/office/powerpoint/2010/main" val="945256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FC03D7-FE7C-48C5-972F-AE78EA8247C6}" type="slidenum">
              <a:rPr lang="en-US" altLang="en-US"/>
              <a:pPr/>
              <a:t>1</a:t>
            </a:fld>
            <a:endParaRPr lang="en-US"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IN" altLang="en-US">
              <a:latin typeface="Arial" panose="020B0604020202020204" pitchFamily="34" charset="0"/>
            </a:endParaRPr>
          </a:p>
        </p:txBody>
      </p:sp>
    </p:spTree>
    <p:extLst>
      <p:ext uri="{BB962C8B-B14F-4D97-AF65-F5344CB8AC3E}">
        <p14:creationId xmlns:p14="http://schemas.microsoft.com/office/powerpoint/2010/main" val="1449273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0F201BA-880C-4E82-96F8-F87C70D1C2FD}" type="slidenum">
              <a:rPr lang="en-IN" smtClean="0"/>
              <a:t>2</a:t>
            </a:fld>
            <a:endParaRPr lang="en-IN"/>
          </a:p>
        </p:txBody>
      </p:sp>
    </p:spTree>
    <p:extLst>
      <p:ext uri="{BB962C8B-B14F-4D97-AF65-F5344CB8AC3E}">
        <p14:creationId xmlns:p14="http://schemas.microsoft.com/office/powerpoint/2010/main" val="3266054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0F201BA-880C-4E82-96F8-F87C70D1C2FD}" type="slidenum">
              <a:rPr lang="en-IN" smtClean="0"/>
              <a:t>3</a:t>
            </a:fld>
            <a:endParaRPr lang="en-IN"/>
          </a:p>
        </p:txBody>
      </p:sp>
    </p:spTree>
    <p:extLst>
      <p:ext uri="{BB962C8B-B14F-4D97-AF65-F5344CB8AC3E}">
        <p14:creationId xmlns:p14="http://schemas.microsoft.com/office/powerpoint/2010/main" val="790537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0F201BA-880C-4E82-96F8-F87C70D1C2FD}" type="slidenum">
              <a:rPr lang="en-IN" smtClean="0"/>
              <a:t>4</a:t>
            </a:fld>
            <a:endParaRPr lang="en-IN"/>
          </a:p>
        </p:txBody>
      </p:sp>
    </p:spTree>
    <p:extLst>
      <p:ext uri="{BB962C8B-B14F-4D97-AF65-F5344CB8AC3E}">
        <p14:creationId xmlns:p14="http://schemas.microsoft.com/office/powerpoint/2010/main" val="592920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38" tIns="46319" rIns="92638" bIns="46319"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EECCA2A-6B1D-456F-9C5E-B0A2ED4921F8}" type="slidenum">
              <a:rPr lang="en-US" altLang="en-US" sz="1200"/>
              <a:pPr algn="r" eaLnBrk="1" hangingPunct="1"/>
              <a:t>9</a:t>
            </a:fld>
            <a:endParaRPr lang="en-US"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IN" altLang="en-US">
              <a:latin typeface="Arial" panose="020B0604020202020204" pitchFamily="34" charset="0"/>
            </a:endParaRPr>
          </a:p>
        </p:txBody>
      </p:sp>
    </p:spTree>
    <p:extLst>
      <p:ext uri="{BB962C8B-B14F-4D97-AF65-F5344CB8AC3E}">
        <p14:creationId xmlns:p14="http://schemas.microsoft.com/office/powerpoint/2010/main" val="2934284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4B7C10BE-DC3D-4573-BCE4-602340DF1D08}" type="datetimeFigureOut">
              <a:rPr lang="en-IN" smtClean="0"/>
              <a:t>22-05-2017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C85E9EA-B792-4150-BF5C-ABB39EC45855}" type="slidenum">
              <a:rPr lang="en-IN" smtClean="0"/>
              <a:t>‹#›</a:t>
            </a:fld>
            <a:endParaRPr lang="en-IN"/>
          </a:p>
        </p:txBody>
      </p:sp>
    </p:spTree>
    <p:extLst>
      <p:ext uri="{BB962C8B-B14F-4D97-AF65-F5344CB8AC3E}">
        <p14:creationId xmlns:p14="http://schemas.microsoft.com/office/powerpoint/2010/main" val="684011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B7C10BE-DC3D-4573-BCE4-602340DF1D08}" type="datetimeFigureOut">
              <a:rPr lang="en-IN" smtClean="0"/>
              <a:t>22-05-2017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C85E9EA-B792-4150-BF5C-ABB39EC45855}" type="slidenum">
              <a:rPr lang="en-IN" smtClean="0"/>
              <a:t>‹#›</a:t>
            </a:fld>
            <a:endParaRPr lang="en-IN"/>
          </a:p>
        </p:txBody>
      </p:sp>
    </p:spTree>
    <p:extLst>
      <p:ext uri="{BB962C8B-B14F-4D97-AF65-F5344CB8AC3E}">
        <p14:creationId xmlns:p14="http://schemas.microsoft.com/office/powerpoint/2010/main" val="3705292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B7C10BE-DC3D-4573-BCE4-602340DF1D08}" type="datetimeFigureOut">
              <a:rPr lang="en-IN" smtClean="0"/>
              <a:t>22-05-2017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C85E9EA-B792-4150-BF5C-ABB39EC45855}" type="slidenum">
              <a:rPr lang="en-IN" smtClean="0"/>
              <a:t>‹#›</a:t>
            </a:fld>
            <a:endParaRPr lang="en-IN"/>
          </a:p>
        </p:txBody>
      </p:sp>
    </p:spTree>
    <p:extLst>
      <p:ext uri="{BB962C8B-B14F-4D97-AF65-F5344CB8AC3E}">
        <p14:creationId xmlns:p14="http://schemas.microsoft.com/office/powerpoint/2010/main" val="353807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B7C10BE-DC3D-4573-BCE4-602340DF1D08}" type="datetimeFigureOut">
              <a:rPr lang="en-IN" smtClean="0"/>
              <a:t>22-05-2017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C85E9EA-B792-4150-BF5C-ABB39EC45855}" type="slidenum">
              <a:rPr lang="en-IN" smtClean="0"/>
              <a:t>‹#›</a:t>
            </a:fld>
            <a:endParaRPr lang="en-IN"/>
          </a:p>
        </p:txBody>
      </p:sp>
    </p:spTree>
    <p:extLst>
      <p:ext uri="{BB962C8B-B14F-4D97-AF65-F5344CB8AC3E}">
        <p14:creationId xmlns:p14="http://schemas.microsoft.com/office/powerpoint/2010/main" val="133141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7C10BE-DC3D-4573-BCE4-602340DF1D08}" type="datetimeFigureOut">
              <a:rPr lang="en-IN" smtClean="0"/>
              <a:t>22-05-2017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C85E9EA-B792-4150-BF5C-ABB39EC45855}" type="slidenum">
              <a:rPr lang="en-IN" smtClean="0"/>
              <a:t>‹#›</a:t>
            </a:fld>
            <a:endParaRPr lang="en-IN"/>
          </a:p>
        </p:txBody>
      </p:sp>
    </p:spTree>
    <p:extLst>
      <p:ext uri="{BB962C8B-B14F-4D97-AF65-F5344CB8AC3E}">
        <p14:creationId xmlns:p14="http://schemas.microsoft.com/office/powerpoint/2010/main" val="207079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4B7C10BE-DC3D-4573-BCE4-602340DF1D08}" type="datetimeFigureOut">
              <a:rPr lang="en-IN" smtClean="0"/>
              <a:t>22-05-2017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C85E9EA-B792-4150-BF5C-ABB39EC45855}" type="slidenum">
              <a:rPr lang="en-IN" smtClean="0"/>
              <a:t>‹#›</a:t>
            </a:fld>
            <a:endParaRPr lang="en-IN"/>
          </a:p>
        </p:txBody>
      </p:sp>
    </p:spTree>
    <p:extLst>
      <p:ext uri="{BB962C8B-B14F-4D97-AF65-F5344CB8AC3E}">
        <p14:creationId xmlns:p14="http://schemas.microsoft.com/office/powerpoint/2010/main" val="2814978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4B7C10BE-DC3D-4573-BCE4-602340DF1D08}" type="datetimeFigureOut">
              <a:rPr lang="en-IN" smtClean="0"/>
              <a:t>22-05-2017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C85E9EA-B792-4150-BF5C-ABB39EC45855}" type="slidenum">
              <a:rPr lang="en-IN" smtClean="0"/>
              <a:t>‹#›</a:t>
            </a:fld>
            <a:endParaRPr lang="en-IN"/>
          </a:p>
        </p:txBody>
      </p:sp>
    </p:spTree>
    <p:extLst>
      <p:ext uri="{BB962C8B-B14F-4D97-AF65-F5344CB8AC3E}">
        <p14:creationId xmlns:p14="http://schemas.microsoft.com/office/powerpoint/2010/main" val="4188012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4B7C10BE-DC3D-4573-BCE4-602340DF1D08}" type="datetimeFigureOut">
              <a:rPr lang="en-IN" smtClean="0"/>
              <a:t>22-05-2017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C85E9EA-B792-4150-BF5C-ABB39EC45855}" type="slidenum">
              <a:rPr lang="en-IN" smtClean="0"/>
              <a:t>‹#›</a:t>
            </a:fld>
            <a:endParaRPr lang="en-IN"/>
          </a:p>
        </p:txBody>
      </p:sp>
    </p:spTree>
    <p:extLst>
      <p:ext uri="{BB962C8B-B14F-4D97-AF65-F5344CB8AC3E}">
        <p14:creationId xmlns:p14="http://schemas.microsoft.com/office/powerpoint/2010/main" val="4091529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C10BE-DC3D-4573-BCE4-602340DF1D08}" type="datetimeFigureOut">
              <a:rPr lang="en-IN" smtClean="0"/>
              <a:t>22-05-2017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C85E9EA-B792-4150-BF5C-ABB39EC45855}" type="slidenum">
              <a:rPr lang="en-IN" smtClean="0"/>
              <a:t>‹#›</a:t>
            </a:fld>
            <a:endParaRPr lang="en-IN"/>
          </a:p>
        </p:txBody>
      </p:sp>
    </p:spTree>
    <p:extLst>
      <p:ext uri="{BB962C8B-B14F-4D97-AF65-F5344CB8AC3E}">
        <p14:creationId xmlns:p14="http://schemas.microsoft.com/office/powerpoint/2010/main" val="3552800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7C10BE-DC3D-4573-BCE4-602340DF1D08}" type="datetimeFigureOut">
              <a:rPr lang="en-IN" smtClean="0"/>
              <a:t>22-05-2017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C85E9EA-B792-4150-BF5C-ABB39EC45855}" type="slidenum">
              <a:rPr lang="en-IN" smtClean="0"/>
              <a:t>‹#›</a:t>
            </a:fld>
            <a:endParaRPr lang="en-IN"/>
          </a:p>
        </p:txBody>
      </p:sp>
    </p:spTree>
    <p:extLst>
      <p:ext uri="{BB962C8B-B14F-4D97-AF65-F5344CB8AC3E}">
        <p14:creationId xmlns:p14="http://schemas.microsoft.com/office/powerpoint/2010/main" val="1352394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7C10BE-DC3D-4573-BCE4-602340DF1D08}" type="datetimeFigureOut">
              <a:rPr lang="en-IN" smtClean="0"/>
              <a:t>22-05-2017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C85E9EA-B792-4150-BF5C-ABB39EC45855}" type="slidenum">
              <a:rPr lang="en-IN" smtClean="0"/>
              <a:t>‹#›</a:t>
            </a:fld>
            <a:endParaRPr lang="en-IN"/>
          </a:p>
        </p:txBody>
      </p:sp>
    </p:spTree>
    <p:extLst>
      <p:ext uri="{BB962C8B-B14F-4D97-AF65-F5344CB8AC3E}">
        <p14:creationId xmlns:p14="http://schemas.microsoft.com/office/powerpoint/2010/main" val="261577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7C10BE-DC3D-4573-BCE4-602340DF1D08}" type="datetimeFigureOut">
              <a:rPr lang="en-IN" smtClean="0"/>
              <a:t>22-05-2017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5E9EA-B792-4150-BF5C-ABB39EC45855}" type="slidenum">
              <a:rPr lang="en-IN" smtClean="0"/>
              <a:t>‹#›</a:t>
            </a:fld>
            <a:endParaRPr lang="en-IN"/>
          </a:p>
        </p:txBody>
      </p:sp>
    </p:spTree>
    <p:extLst>
      <p:ext uri="{BB962C8B-B14F-4D97-AF65-F5344CB8AC3E}">
        <p14:creationId xmlns:p14="http://schemas.microsoft.com/office/powerpoint/2010/main" val="791597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notesSlide" Target="../notesSlides/notesSlide2.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a:xfrm>
            <a:off x="0" y="2362200"/>
            <a:ext cx="9144000" cy="1409700"/>
          </a:xfrm>
        </p:spPr>
        <p:txBody>
          <a:bodyPr rtlCol="0">
            <a:normAutofit fontScale="90000"/>
          </a:bodyPr>
          <a:lstStyle/>
          <a:p>
            <a:pPr algn="ctr" eaLnBrk="1" fontAlgn="auto" hangingPunct="1">
              <a:spcAft>
                <a:spcPct val="50000"/>
              </a:spcAft>
              <a:defRPr/>
            </a:pPr>
            <a:r>
              <a:rPr lang="en-US" altLang="en-US" sz="4000" b="1" dirty="0">
                <a:solidFill>
                  <a:schemeClr val="accent5">
                    <a:lumMod val="75000"/>
                  </a:schemeClr>
                </a:solidFill>
              </a:rPr>
              <a:t>National Hydrology Project </a:t>
            </a:r>
            <a:br>
              <a:rPr lang="en-US" altLang="en-US" sz="4000" b="1" dirty="0">
                <a:solidFill>
                  <a:schemeClr val="accent5">
                    <a:lumMod val="75000"/>
                  </a:schemeClr>
                </a:solidFill>
              </a:rPr>
            </a:br>
            <a:r>
              <a:rPr lang="en-US" altLang="en-US" sz="4000" b="1" dirty="0">
                <a:solidFill>
                  <a:schemeClr val="accent5">
                    <a:lumMod val="75000"/>
                  </a:schemeClr>
                </a:solidFill>
              </a:rPr>
              <a:t/>
            </a:r>
            <a:br>
              <a:rPr lang="en-US" altLang="en-US" sz="4000" b="1" dirty="0">
                <a:solidFill>
                  <a:schemeClr val="accent5">
                    <a:lumMod val="75000"/>
                  </a:schemeClr>
                </a:solidFill>
              </a:rPr>
            </a:br>
            <a:endParaRPr lang="en-US" altLang="en-US" sz="4000" dirty="0">
              <a:solidFill>
                <a:schemeClr val="accent5">
                  <a:lumMod val="75000"/>
                </a:schemeClr>
              </a:solidFill>
            </a:endParaRPr>
          </a:p>
        </p:txBody>
      </p:sp>
      <p:sp>
        <p:nvSpPr>
          <p:cNvPr id="7171" name="Text Box 5"/>
          <p:cNvSpPr txBox="1">
            <a:spLocks noChangeArrowheads="1"/>
          </p:cNvSpPr>
          <p:nvPr/>
        </p:nvSpPr>
        <p:spPr bwMode="auto">
          <a:xfrm>
            <a:off x="912018" y="6210055"/>
            <a:ext cx="7315200" cy="366713"/>
          </a:xfrm>
          <a:prstGeom prst="rect">
            <a:avLst/>
          </a:prstGeom>
          <a:noFill/>
          <a:ln>
            <a:noFill/>
          </a:ln>
          <a:extLst/>
        </p:spPr>
        <p:txBody>
          <a:bodyPr>
            <a:spAutoFit/>
          </a:bodyPr>
          <a:lstStyle>
            <a:lvl1pPr>
              <a:spcBef>
                <a:spcPct val="20000"/>
              </a:spcBef>
              <a:buClr>
                <a:schemeClr val="tx1"/>
              </a:buClr>
              <a:buSzPct val="80000"/>
              <a:buChar char="•"/>
              <a:defRPr sz="2400">
                <a:solidFill>
                  <a:schemeClr val="tx1"/>
                </a:solidFill>
                <a:latin typeface="Palatino Linotype" panose="02040502050505030304" pitchFamily="18" charset="0"/>
              </a:defRPr>
            </a:lvl1pPr>
            <a:lvl2pPr marL="742950" indent="-285750">
              <a:spcBef>
                <a:spcPct val="20000"/>
              </a:spcBef>
              <a:buClr>
                <a:schemeClr val="tx1"/>
              </a:buClr>
              <a:buSzPct val="80000"/>
              <a:buFont typeface="Palatino Linotype" panose="02040502050505030304" pitchFamily="18" charset="0"/>
              <a:buChar char="−"/>
              <a:defRPr sz="2200">
                <a:solidFill>
                  <a:schemeClr val="tx1"/>
                </a:solidFill>
                <a:latin typeface="Palatino Linotype" panose="02040502050505030304" pitchFamily="18" charset="0"/>
              </a:defRPr>
            </a:lvl2pPr>
            <a:lvl3pPr marL="1143000" indent="-228600">
              <a:spcBef>
                <a:spcPct val="20000"/>
              </a:spcBef>
              <a:buClr>
                <a:schemeClr val="tx1"/>
              </a:buClr>
              <a:buSzPct val="80000"/>
              <a:buChar char="•"/>
              <a:defRPr sz="2000">
                <a:solidFill>
                  <a:schemeClr val="tx1"/>
                </a:solidFill>
                <a:latin typeface="Palatino Linotype" panose="02040502050505030304" pitchFamily="18" charset="0"/>
              </a:defRPr>
            </a:lvl3pPr>
            <a:lvl4pPr marL="1600200" indent="-228600">
              <a:spcBef>
                <a:spcPct val="20000"/>
              </a:spcBef>
              <a:buClr>
                <a:schemeClr val="tx1"/>
              </a:buClr>
              <a:buSzPct val="80000"/>
              <a:buFont typeface="Palatino Linotype" panose="02040502050505030304" pitchFamily="18" charset="0"/>
              <a:buChar char="−"/>
              <a:defRPr sz="2000">
                <a:solidFill>
                  <a:schemeClr val="tx1"/>
                </a:solidFill>
                <a:latin typeface="Palatino Linotype" panose="02040502050505030304" pitchFamily="18" charset="0"/>
              </a:defRPr>
            </a:lvl4pPr>
            <a:lvl5pPr marL="2057400" indent="-228600">
              <a:spcBef>
                <a:spcPct val="20000"/>
              </a:spcBef>
              <a:buClr>
                <a:schemeClr val="tx1"/>
              </a:buClr>
              <a:buSzPct val="80000"/>
              <a:buChar char="•"/>
              <a:defRPr sz="2000">
                <a:solidFill>
                  <a:schemeClr val="tx1"/>
                </a:solidFill>
                <a:latin typeface="Palatino Linotype" panose="02040502050505030304" pitchFamily="18" charset="0"/>
              </a:defRPr>
            </a:lvl5pPr>
            <a:lvl6pPr marL="2514600" indent="-228600" eaLnBrk="0" fontAlgn="base" hangingPunct="0">
              <a:spcBef>
                <a:spcPct val="20000"/>
              </a:spcBef>
              <a:spcAft>
                <a:spcPct val="0"/>
              </a:spcAft>
              <a:buClr>
                <a:schemeClr val="tx1"/>
              </a:buClr>
              <a:buSzPct val="80000"/>
              <a:buChar char="•"/>
              <a:defRPr sz="2000">
                <a:solidFill>
                  <a:schemeClr val="tx1"/>
                </a:solidFill>
                <a:latin typeface="Palatino Linotype" panose="02040502050505030304" pitchFamily="18" charset="0"/>
              </a:defRPr>
            </a:lvl6pPr>
            <a:lvl7pPr marL="2971800" indent="-228600" eaLnBrk="0" fontAlgn="base" hangingPunct="0">
              <a:spcBef>
                <a:spcPct val="20000"/>
              </a:spcBef>
              <a:spcAft>
                <a:spcPct val="0"/>
              </a:spcAft>
              <a:buClr>
                <a:schemeClr val="tx1"/>
              </a:buClr>
              <a:buSzPct val="80000"/>
              <a:buChar char="•"/>
              <a:defRPr sz="2000">
                <a:solidFill>
                  <a:schemeClr val="tx1"/>
                </a:solidFill>
                <a:latin typeface="Palatino Linotype" panose="02040502050505030304" pitchFamily="18" charset="0"/>
              </a:defRPr>
            </a:lvl7pPr>
            <a:lvl8pPr marL="3429000" indent="-228600" eaLnBrk="0" fontAlgn="base" hangingPunct="0">
              <a:spcBef>
                <a:spcPct val="20000"/>
              </a:spcBef>
              <a:spcAft>
                <a:spcPct val="0"/>
              </a:spcAft>
              <a:buClr>
                <a:schemeClr val="tx1"/>
              </a:buClr>
              <a:buSzPct val="80000"/>
              <a:buChar char="•"/>
              <a:defRPr sz="2000">
                <a:solidFill>
                  <a:schemeClr val="tx1"/>
                </a:solidFill>
                <a:latin typeface="Palatino Linotype" panose="02040502050505030304" pitchFamily="18" charset="0"/>
              </a:defRPr>
            </a:lvl8pPr>
            <a:lvl9pPr marL="3886200" indent="-228600" eaLnBrk="0" fontAlgn="base" hangingPunct="0">
              <a:spcBef>
                <a:spcPct val="20000"/>
              </a:spcBef>
              <a:spcAft>
                <a:spcPct val="0"/>
              </a:spcAft>
              <a:buClr>
                <a:schemeClr val="tx1"/>
              </a:buClr>
              <a:buSzPct val="80000"/>
              <a:buChar char="•"/>
              <a:defRPr sz="2000">
                <a:solidFill>
                  <a:schemeClr val="tx1"/>
                </a:solidFill>
                <a:latin typeface="Palatino Linotype" panose="02040502050505030304" pitchFamily="18" charset="0"/>
              </a:defRPr>
            </a:lvl9pPr>
          </a:lstStyle>
          <a:p>
            <a:pPr algn="ctr" eaLnBrk="1" hangingPunct="1">
              <a:spcBef>
                <a:spcPct val="50000"/>
              </a:spcBef>
              <a:buClrTx/>
              <a:buSzTx/>
              <a:buFontTx/>
              <a:buNone/>
              <a:defRPr/>
            </a:pPr>
            <a:r>
              <a:rPr lang="en-US" altLang="en-US" sz="1800" b="1" dirty="0">
                <a:solidFill>
                  <a:schemeClr val="accent6">
                    <a:lumMod val="75000"/>
                  </a:schemeClr>
                </a:solidFill>
                <a:latin typeface="Arial" panose="020B0604020202020204" pitchFamily="34" charset="0"/>
              </a:rPr>
              <a:t>23.05.2017, New Delhi</a:t>
            </a:r>
          </a:p>
        </p:txBody>
      </p:sp>
      <p:pic>
        <p:nvPicPr>
          <p:cNvPr id="6149" name="Picture 3" descr="IndianEmbl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1787" y="203425"/>
            <a:ext cx="83820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150" name="Rectangle 2"/>
          <p:cNvSpPr txBox="1">
            <a:spLocks noChangeArrowheads="1"/>
          </p:cNvSpPr>
          <p:nvPr/>
        </p:nvSpPr>
        <p:spPr bwMode="auto">
          <a:xfrm>
            <a:off x="78220" y="4707266"/>
            <a:ext cx="9144001"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spcBef>
                <a:spcPct val="0"/>
              </a:spcBef>
              <a:spcAft>
                <a:spcPct val="50000"/>
              </a:spcAft>
              <a:buFontTx/>
              <a:buNone/>
            </a:pPr>
            <a:r>
              <a:rPr lang="en-US" altLang="en-US" sz="2000" b="1" dirty="0">
                <a:latin typeface="Calibri Light" panose="020F0302020204030204" pitchFamily="34" charset="0"/>
              </a:rPr>
              <a:t>Ministry of Water Resources, River Development and Ganga Rejuvenation</a:t>
            </a:r>
            <a:endParaRPr lang="en-US" altLang="en-US" sz="2000" dirty="0">
              <a:latin typeface="Calibri Light" panose="020F0302020204030204" pitchFamily="34" charset="0"/>
            </a:endParaRPr>
          </a:p>
        </p:txBody>
      </p:sp>
      <p:cxnSp>
        <p:nvCxnSpPr>
          <p:cNvPr id="3" name="Straight Connector 2"/>
          <p:cNvCxnSpPr/>
          <p:nvPr/>
        </p:nvCxnSpPr>
        <p:spPr>
          <a:xfrm flipV="1">
            <a:off x="-11113" y="1701800"/>
            <a:ext cx="9161463"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1113" y="1903413"/>
            <a:ext cx="9161463" cy="76200"/>
          </a:xfrm>
          <a:prstGeom prst="line">
            <a:avLst/>
          </a:prstGeom>
          <a:ln w="152400"/>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912018" y="3448734"/>
            <a:ext cx="7476406" cy="646331"/>
          </a:xfrm>
          <a:prstGeom prst="rect">
            <a:avLst/>
          </a:prstGeom>
          <a:noFill/>
        </p:spPr>
        <p:txBody>
          <a:bodyPr wrap="square" rtlCol="0">
            <a:spAutoFit/>
          </a:bodyPr>
          <a:lstStyle/>
          <a:p>
            <a:pPr algn="ctr"/>
            <a:r>
              <a:rPr lang="en-US" altLang="en-US" sz="3600" b="1" dirty="0">
                <a:solidFill>
                  <a:srgbClr val="FF0000"/>
                </a:solidFill>
              </a:rPr>
              <a:t>Project Management &amp; Fund Flow </a:t>
            </a:r>
            <a:endParaRPr lang="en-IN" sz="3600" dirty="0">
              <a:solidFill>
                <a:srgbClr val="FF0000"/>
              </a:solidFill>
            </a:endParaRPr>
          </a:p>
        </p:txBody>
      </p:sp>
    </p:spTree>
    <p:extLst>
      <p:ext uri="{BB962C8B-B14F-4D97-AF65-F5344CB8AC3E}">
        <p14:creationId xmlns:p14="http://schemas.microsoft.com/office/powerpoint/2010/main" val="3858141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20621" y="75303"/>
            <a:ext cx="8964488" cy="523220"/>
          </a:xfrm>
          <a:prstGeom prst="rect">
            <a:avLst/>
          </a:prstGeom>
        </p:spPr>
        <p:txBody>
          <a:bodyPr wrap="square">
            <a:spAutoFit/>
          </a:bodyPr>
          <a:lstStyle/>
          <a:p>
            <a:pPr algn="ctr"/>
            <a:r>
              <a:rPr lang="en-IN" sz="2800" b="1" dirty="0">
                <a:solidFill>
                  <a:schemeClr val="accent6">
                    <a:lumMod val="75000"/>
                  </a:schemeClr>
                </a:solidFill>
              </a:rPr>
              <a:t>Annual Work Plan (AWP) and Fund Release Mechanism</a:t>
            </a:r>
          </a:p>
        </p:txBody>
      </p:sp>
      <p:graphicFrame>
        <p:nvGraphicFramePr>
          <p:cNvPr id="3" name="Diagram 2"/>
          <p:cNvGraphicFramePr/>
          <p:nvPr>
            <p:extLst>
              <p:ext uri="{D42A27DB-BD31-4B8C-83A1-F6EECF244321}">
                <p14:modId xmlns:p14="http://schemas.microsoft.com/office/powerpoint/2010/main" val="118511058"/>
              </p:ext>
            </p:extLst>
          </p:nvPr>
        </p:nvGraphicFramePr>
        <p:xfrm>
          <a:off x="281420" y="681289"/>
          <a:ext cx="8683068" cy="8258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2882446991"/>
              </p:ext>
            </p:extLst>
          </p:nvPr>
        </p:nvGraphicFramePr>
        <p:xfrm>
          <a:off x="297841" y="1772137"/>
          <a:ext cx="1980902" cy="51685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44" name="Diagram 43"/>
          <p:cNvGraphicFramePr/>
          <p:nvPr>
            <p:extLst>
              <p:ext uri="{D42A27DB-BD31-4B8C-83A1-F6EECF244321}">
                <p14:modId xmlns:p14="http://schemas.microsoft.com/office/powerpoint/2010/main" val="3881630178"/>
              </p:ext>
            </p:extLst>
          </p:nvPr>
        </p:nvGraphicFramePr>
        <p:xfrm>
          <a:off x="2471166" y="1727897"/>
          <a:ext cx="2198034" cy="513010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50" name="Diagram 49"/>
          <p:cNvGraphicFramePr/>
          <p:nvPr>
            <p:extLst>
              <p:ext uri="{D42A27DB-BD31-4B8C-83A1-F6EECF244321}">
                <p14:modId xmlns:p14="http://schemas.microsoft.com/office/powerpoint/2010/main" val="1719598863"/>
              </p:ext>
            </p:extLst>
          </p:nvPr>
        </p:nvGraphicFramePr>
        <p:xfrm>
          <a:off x="4861623" y="1771783"/>
          <a:ext cx="1980902" cy="217972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70" name="Diagram 69"/>
          <p:cNvGraphicFramePr/>
          <p:nvPr>
            <p:extLst>
              <p:ext uri="{D42A27DB-BD31-4B8C-83A1-F6EECF244321}">
                <p14:modId xmlns:p14="http://schemas.microsoft.com/office/powerpoint/2010/main" val="3030424627"/>
              </p:ext>
            </p:extLst>
          </p:nvPr>
        </p:nvGraphicFramePr>
        <p:xfrm>
          <a:off x="7004207" y="1771783"/>
          <a:ext cx="1980902" cy="4143342"/>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pSp>
        <p:nvGrpSpPr>
          <p:cNvPr id="99" name="Group 98"/>
          <p:cNvGrpSpPr/>
          <p:nvPr/>
        </p:nvGrpSpPr>
        <p:grpSpPr>
          <a:xfrm>
            <a:off x="1288292" y="1628800"/>
            <a:ext cx="2281891" cy="5163677"/>
            <a:chOff x="1288292" y="1628800"/>
            <a:chExt cx="2281891" cy="5163677"/>
          </a:xfrm>
        </p:grpSpPr>
        <p:cxnSp>
          <p:nvCxnSpPr>
            <p:cNvPr id="47" name="Straight Connector 46"/>
            <p:cNvCxnSpPr/>
            <p:nvPr/>
          </p:nvCxnSpPr>
          <p:spPr>
            <a:xfrm>
              <a:off x="1288292" y="6495966"/>
              <a:ext cx="0" cy="29651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288292" y="6792477"/>
              <a:ext cx="118287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2471166" y="1628800"/>
              <a:ext cx="0" cy="516367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2471166" y="1628800"/>
              <a:ext cx="109901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3570183" y="1628800"/>
              <a:ext cx="0" cy="28803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0" name="Group 109"/>
          <p:cNvGrpSpPr/>
          <p:nvPr/>
        </p:nvGrpSpPr>
        <p:grpSpPr>
          <a:xfrm>
            <a:off x="4067944" y="1628800"/>
            <a:ext cx="1784130" cy="3960440"/>
            <a:chOff x="4067944" y="1628800"/>
            <a:chExt cx="1784130" cy="3960440"/>
          </a:xfrm>
        </p:grpSpPr>
        <p:cxnSp>
          <p:nvCxnSpPr>
            <p:cNvPr id="101" name="Straight Connector 100"/>
            <p:cNvCxnSpPr/>
            <p:nvPr/>
          </p:nvCxnSpPr>
          <p:spPr>
            <a:xfrm>
              <a:off x="4067944" y="5301208"/>
              <a:ext cx="0" cy="2880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4067944" y="5589240"/>
              <a:ext cx="60125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V="1">
              <a:off x="4669200" y="1628800"/>
              <a:ext cx="0" cy="396044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4669200" y="1628800"/>
              <a:ext cx="118287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endCxn id="50" idx="0"/>
            </p:cNvCxnSpPr>
            <p:nvPr/>
          </p:nvCxnSpPr>
          <p:spPr>
            <a:xfrm>
              <a:off x="5852074" y="1628800"/>
              <a:ext cx="0" cy="14298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p:nvGrpSpPr>
        <p:grpSpPr>
          <a:xfrm>
            <a:off x="4942464" y="5640195"/>
            <a:ext cx="1980902" cy="1145205"/>
            <a:chOff x="0" y="1033728"/>
            <a:chExt cx="1980902" cy="1145205"/>
          </a:xfrm>
          <a:solidFill>
            <a:srgbClr val="FF0000"/>
          </a:solidFill>
        </p:grpSpPr>
        <p:sp>
          <p:nvSpPr>
            <p:cNvPr id="115" name="Rounded Rectangle 114"/>
            <p:cNvSpPr/>
            <p:nvPr/>
          </p:nvSpPr>
          <p:spPr>
            <a:xfrm>
              <a:off x="0" y="1033728"/>
              <a:ext cx="1980902" cy="1145205"/>
            </a:xfrm>
            <a:prstGeom prst="roundRect">
              <a:avLst>
                <a:gd name="adj" fmla="val 10000"/>
              </a:avLst>
            </a:prstGeom>
            <a:grp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18" name="Rounded Rectangle 4"/>
            <p:cNvSpPr txBox="1"/>
            <p:nvPr/>
          </p:nvSpPr>
          <p:spPr>
            <a:xfrm>
              <a:off x="33542" y="1067270"/>
              <a:ext cx="1913818" cy="107812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r>
                <a:rPr lang="en-IN" sz="1400" b="1" dirty="0"/>
                <a:t>Nov 15: Final Approval by finance and Secretary for release of funds</a:t>
              </a:r>
              <a:endParaRPr lang="en-IN" sz="1000" b="1" i="1" dirty="0"/>
            </a:p>
          </p:txBody>
        </p:sp>
      </p:grpSp>
      <p:sp>
        <p:nvSpPr>
          <p:cNvPr id="111" name="Right Arrow 110"/>
          <p:cNvSpPr/>
          <p:nvPr/>
        </p:nvSpPr>
        <p:spPr>
          <a:xfrm>
            <a:off x="4622954" y="6212797"/>
            <a:ext cx="319510" cy="28316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9800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3838012" y="595923"/>
            <a:ext cx="1944216" cy="646331"/>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IN" dirty="0"/>
              <a:t>Secretary, </a:t>
            </a:r>
            <a:r>
              <a:rPr lang="en-IN" dirty="0" err="1"/>
              <a:t>MoWR</a:t>
            </a:r>
            <a:r>
              <a:rPr lang="en-IN" dirty="0"/>
              <a:t>, RD &amp; GR</a:t>
            </a:r>
          </a:p>
        </p:txBody>
      </p:sp>
      <p:sp>
        <p:nvSpPr>
          <p:cNvPr id="37" name="TextBox 36"/>
          <p:cNvSpPr txBox="1"/>
          <p:nvPr/>
        </p:nvSpPr>
        <p:spPr>
          <a:xfrm>
            <a:off x="5886274" y="2244344"/>
            <a:ext cx="1728192" cy="923330"/>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IN" dirty="0" err="1"/>
              <a:t>Jt</a:t>
            </a:r>
            <a:r>
              <a:rPr lang="en-IN" dirty="0"/>
              <a:t> . Secretary &amp; Financial Advisor</a:t>
            </a:r>
          </a:p>
        </p:txBody>
      </p:sp>
      <p:sp>
        <p:nvSpPr>
          <p:cNvPr id="56" name="TextBox 55"/>
          <p:cNvSpPr txBox="1"/>
          <p:nvPr/>
        </p:nvSpPr>
        <p:spPr>
          <a:xfrm>
            <a:off x="5894456" y="3646179"/>
            <a:ext cx="1728192" cy="923330"/>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IN" dirty="0"/>
              <a:t>Management Consultant Financial Team</a:t>
            </a:r>
          </a:p>
        </p:txBody>
      </p:sp>
      <p:sp>
        <p:nvSpPr>
          <p:cNvPr id="57" name="TextBox 56"/>
          <p:cNvSpPr txBox="1"/>
          <p:nvPr/>
        </p:nvSpPr>
        <p:spPr>
          <a:xfrm>
            <a:off x="5942169" y="5227643"/>
            <a:ext cx="1728192" cy="923330"/>
          </a:xfrm>
          <a:prstGeom prst="rect">
            <a:avLst/>
          </a:prstGeom>
          <a:solidFill>
            <a:schemeClr val="accent3">
              <a:lumMod val="60000"/>
              <a:lumOff val="40000"/>
            </a:schemeClr>
          </a:solidFill>
          <a:ln>
            <a:solidFill>
              <a:schemeClr val="tx1"/>
            </a:solidFill>
          </a:ln>
        </p:spPr>
        <p:txBody>
          <a:bodyPr wrap="square" rtlCol="0">
            <a:spAutoFit/>
          </a:bodyPr>
          <a:lstStyle/>
          <a:p>
            <a:pPr algn="ctr"/>
            <a:r>
              <a:rPr lang="en-IN" dirty="0"/>
              <a:t>Implementing Agencies Financial Report</a:t>
            </a:r>
          </a:p>
        </p:txBody>
      </p:sp>
      <p:cxnSp>
        <p:nvCxnSpPr>
          <p:cNvPr id="58" name="Straight Arrow Connector 57"/>
          <p:cNvCxnSpPr>
            <a:endCxn id="56" idx="2"/>
          </p:cNvCxnSpPr>
          <p:nvPr/>
        </p:nvCxnSpPr>
        <p:spPr>
          <a:xfrm flipV="1">
            <a:off x="6758552" y="4569509"/>
            <a:ext cx="0" cy="68727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36616" y="2521343"/>
            <a:ext cx="1872208"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IN" dirty="0"/>
              <a:t>Audit</a:t>
            </a:r>
          </a:p>
        </p:txBody>
      </p:sp>
      <p:cxnSp>
        <p:nvCxnSpPr>
          <p:cNvPr id="80" name="Straight Arrow Connector 79"/>
          <p:cNvCxnSpPr/>
          <p:nvPr/>
        </p:nvCxnSpPr>
        <p:spPr>
          <a:xfrm>
            <a:off x="2034108" y="2706009"/>
            <a:ext cx="759788" cy="0"/>
          </a:xfrm>
          <a:prstGeom prst="straightConnector1">
            <a:avLst/>
          </a:prstGeom>
          <a:ln w="38100">
            <a:solidFill>
              <a:srgbClr val="C00000"/>
            </a:solidFill>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2793896" y="1786817"/>
            <a:ext cx="2232248" cy="4436431"/>
            <a:chOff x="2555776" y="1152810"/>
            <a:chExt cx="2232248" cy="4436431"/>
          </a:xfrm>
        </p:grpSpPr>
        <p:sp>
          <p:nvSpPr>
            <p:cNvPr id="7" name="Rounded Rectangle 6"/>
            <p:cNvSpPr/>
            <p:nvPr/>
          </p:nvSpPr>
          <p:spPr>
            <a:xfrm>
              <a:off x="2555776" y="1196753"/>
              <a:ext cx="2232248" cy="439248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2" name="TextBox 81"/>
            <p:cNvSpPr txBox="1"/>
            <p:nvPr/>
          </p:nvSpPr>
          <p:spPr>
            <a:xfrm>
              <a:off x="2699792" y="1658417"/>
              <a:ext cx="1872208" cy="923330"/>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IN" dirty="0" err="1"/>
                <a:t>Jt</a:t>
              </a:r>
              <a:r>
                <a:rPr lang="en-IN" dirty="0"/>
                <a:t> . Secretary (Admin) &amp; Project Coordinator</a:t>
              </a:r>
            </a:p>
          </p:txBody>
        </p:sp>
        <p:sp>
          <p:nvSpPr>
            <p:cNvPr id="50" name="TextBox 49"/>
            <p:cNvSpPr txBox="1"/>
            <p:nvPr/>
          </p:nvSpPr>
          <p:spPr>
            <a:xfrm>
              <a:off x="2699792" y="3082346"/>
              <a:ext cx="1872208" cy="369332"/>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IN" b="1" dirty="0"/>
                <a:t>Sr. Jt. Comm.</a:t>
              </a:r>
            </a:p>
          </p:txBody>
        </p:sp>
        <p:cxnSp>
          <p:nvCxnSpPr>
            <p:cNvPr id="51" name="Straight Arrow Connector 50"/>
            <p:cNvCxnSpPr/>
            <p:nvPr/>
          </p:nvCxnSpPr>
          <p:spPr>
            <a:xfrm>
              <a:off x="3619649" y="2581747"/>
              <a:ext cx="0" cy="488377"/>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2699792" y="4862152"/>
              <a:ext cx="1872208" cy="369332"/>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IN" dirty="0"/>
                <a:t>Section Officer</a:t>
              </a:r>
            </a:p>
          </p:txBody>
        </p:sp>
        <p:sp>
          <p:nvSpPr>
            <p:cNvPr id="55" name="TextBox 54"/>
            <p:cNvSpPr txBox="1"/>
            <p:nvPr/>
          </p:nvSpPr>
          <p:spPr>
            <a:xfrm>
              <a:off x="2743078" y="3948029"/>
              <a:ext cx="1872208" cy="369332"/>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IN" dirty="0"/>
                <a:t>Under Secretary</a:t>
              </a:r>
            </a:p>
          </p:txBody>
        </p:sp>
        <p:cxnSp>
          <p:nvCxnSpPr>
            <p:cNvPr id="74" name="Straight Arrow Connector 73"/>
            <p:cNvCxnSpPr/>
            <p:nvPr/>
          </p:nvCxnSpPr>
          <p:spPr>
            <a:xfrm flipV="1">
              <a:off x="3615817" y="4317361"/>
              <a:ext cx="0" cy="5525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V="1">
              <a:off x="3615817" y="3451678"/>
              <a:ext cx="0" cy="45519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99477" y="1152810"/>
              <a:ext cx="1144846" cy="461665"/>
            </a:xfrm>
            <a:prstGeom prst="rect">
              <a:avLst/>
            </a:prstGeom>
            <a:noFill/>
          </p:spPr>
          <p:txBody>
            <a:bodyPr wrap="square" rtlCol="0">
              <a:spAutoFit/>
            </a:bodyPr>
            <a:lstStyle/>
            <a:p>
              <a:r>
                <a:rPr lang="en-IN" sz="2400" b="1" dirty="0">
                  <a:solidFill>
                    <a:srgbClr val="FF0000"/>
                  </a:solidFill>
                </a:rPr>
                <a:t>NPMU</a:t>
              </a:r>
            </a:p>
          </p:txBody>
        </p:sp>
      </p:grpSp>
      <p:cxnSp>
        <p:nvCxnSpPr>
          <p:cNvPr id="13" name="Straight Arrow Connector 12"/>
          <p:cNvCxnSpPr>
            <a:stCxn id="56" idx="1"/>
          </p:cNvCxnSpPr>
          <p:nvPr/>
        </p:nvCxnSpPr>
        <p:spPr>
          <a:xfrm flipH="1">
            <a:off x="4978431" y="4107844"/>
            <a:ext cx="91602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37" idx="1"/>
          </p:cNvCxnSpPr>
          <p:nvPr/>
        </p:nvCxnSpPr>
        <p:spPr>
          <a:xfrm>
            <a:off x="5051428" y="2706009"/>
            <a:ext cx="834846" cy="0"/>
          </a:xfrm>
          <a:prstGeom prst="straightConnector1">
            <a:avLst/>
          </a:prstGeom>
          <a:ln w="38100">
            <a:solidFill>
              <a:srgbClr val="FF0000"/>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8" idx="0"/>
          </p:cNvCxnSpPr>
          <p:nvPr/>
        </p:nvCxnSpPr>
        <p:spPr>
          <a:xfrm flipH="1">
            <a:off x="3910020" y="1242254"/>
            <a:ext cx="373948" cy="544563"/>
          </a:xfrm>
          <a:prstGeom prst="straightConnector1">
            <a:avLst/>
          </a:prstGeom>
          <a:ln w="38100">
            <a:solidFill>
              <a:srgbClr val="FF0000"/>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292080" y="1242254"/>
            <a:ext cx="1033849" cy="1002090"/>
          </a:xfrm>
          <a:prstGeom prst="straightConnector1">
            <a:avLst/>
          </a:prstGeom>
          <a:ln w="38100">
            <a:solidFill>
              <a:srgbClr val="FF0000"/>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79512" y="32883"/>
            <a:ext cx="8964488" cy="523220"/>
          </a:xfrm>
          <a:prstGeom prst="rect">
            <a:avLst/>
          </a:prstGeom>
        </p:spPr>
        <p:txBody>
          <a:bodyPr wrap="square">
            <a:spAutoFit/>
          </a:bodyPr>
          <a:lstStyle/>
          <a:p>
            <a:pPr algn="ctr"/>
            <a:r>
              <a:rPr lang="en-IN" sz="2800" b="1" dirty="0">
                <a:solidFill>
                  <a:schemeClr val="accent6">
                    <a:lumMod val="75000"/>
                  </a:schemeClr>
                </a:solidFill>
              </a:rPr>
              <a:t>Financial Arrangement in </a:t>
            </a:r>
            <a:r>
              <a:rPr lang="en-IN" sz="2800" b="1" dirty="0" err="1">
                <a:solidFill>
                  <a:schemeClr val="accent6">
                    <a:lumMod val="75000"/>
                  </a:schemeClr>
                </a:solidFill>
              </a:rPr>
              <a:t>MoWR</a:t>
            </a:r>
            <a:r>
              <a:rPr lang="en-IN" sz="2800" b="1" dirty="0">
                <a:solidFill>
                  <a:schemeClr val="accent6">
                    <a:lumMod val="75000"/>
                  </a:schemeClr>
                </a:solidFill>
              </a:rPr>
              <a:t>, RD &amp; GR</a:t>
            </a:r>
          </a:p>
        </p:txBody>
      </p:sp>
    </p:spTree>
    <p:extLst>
      <p:ext uri="{BB962C8B-B14F-4D97-AF65-F5344CB8AC3E}">
        <p14:creationId xmlns:p14="http://schemas.microsoft.com/office/powerpoint/2010/main" val="423590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nvSpPr>
        <p:spPr>
          <a:xfrm>
            <a:off x="8365963" y="4257220"/>
            <a:ext cx="707245" cy="584775"/>
          </a:xfrm>
          <a:prstGeom prst="rect">
            <a:avLst/>
          </a:prstGeom>
          <a:solidFill>
            <a:schemeClr val="accent2">
              <a:lumMod val="60000"/>
              <a:lumOff val="40000"/>
            </a:schemeClr>
          </a:solidFill>
          <a:ln>
            <a:solidFill>
              <a:schemeClr val="tx1"/>
            </a:solidFill>
          </a:ln>
        </p:spPr>
        <p:txBody>
          <a:bodyPr wrap="none" rtlCol="0">
            <a:spAutoFit/>
          </a:bodyPr>
          <a:lstStyle/>
          <a:p>
            <a:pPr algn="ctr"/>
            <a:r>
              <a:rPr lang="en-IN" sz="1600" b="1" dirty="0"/>
              <a:t>World</a:t>
            </a:r>
          </a:p>
          <a:p>
            <a:pPr algn="ctr"/>
            <a:r>
              <a:rPr lang="en-IN" sz="1600" b="1" dirty="0"/>
              <a:t>Bank</a:t>
            </a:r>
          </a:p>
        </p:txBody>
      </p:sp>
      <p:sp>
        <p:nvSpPr>
          <p:cNvPr id="67" name="TextBox 66"/>
          <p:cNvSpPr txBox="1"/>
          <p:nvPr/>
        </p:nvSpPr>
        <p:spPr>
          <a:xfrm>
            <a:off x="7644889" y="4065116"/>
            <a:ext cx="796757" cy="276999"/>
          </a:xfrm>
          <a:prstGeom prst="rect">
            <a:avLst/>
          </a:prstGeom>
          <a:noFill/>
          <a:ln>
            <a:noFill/>
          </a:ln>
        </p:spPr>
        <p:txBody>
          <a:bodyPr wrap="none" rtlCol="0">
            <a:spAutoFit/>
          </a:bodyPr>
          <a:lstStyle/>
          <a:p>
            <a:r>
              <a:rPr lang="en-IN" sz="1200" b="1" dirty="0">
                <a:solidFill>
                  <a:srgbClr val="002060"/>
                </a:solidFill>
              </a:rPr>
              <a:t>Quarterly</a:t>
            </a:r>
          </a:p>
        </p:txBody>
      </p:sp>
      <p:sp>
        <p:nvSpPr>
          <p:cNvPr id="70" name="TextBox 69"/>
          <p:cNvSpPr txBox="1"/>
          <p:nvPr/>
        </p:nvSpPr>
        <p:spPr>
          <a:xfrm>
            <a:off x="7768823" y="4895372"/>
            <a:ext cx="851452" cy="307777"/>
          </a:xfrm>
          <a:prstGeom prst="rect">
            <a:avLst/>
          </a:prstGeom>
          <a:noFill/>
        </p:spPr>
        <p:txBody>
          <a:bodyPr wrap="none" rtlCol="0">
            <a:spAutoFit/>
          </a:bodyPr>
          <a:lstStyle/>
          <a:p>
            <a:r>
              <a:rPr lang="en-IN" sz="1400" b="1" dirty="0" err="1">
                <a:solidFill>
                  <a:srgbClr val="C00000"/>
                </a:solidFill>
              </a:rPr>
              <a:t>Phy</a:t>
            </a:r>
            <a:r>
              <a:rPr lang="en-IN" sz="1400" b="1" dirty="0">
                <a:solidFill>
                  <a:srgbClr val="C00000"/>
                </a:solidFill>
              </a:rPr>
              <a:t> + Fin</a:t>
            </a:r>
          </a:p>
        </p:txBody>
      </p:sp>
      <p:cxnSp>
        <p:nvCxnSpPr>
          <p:cNvPr id="26" name="Straight Arrow Connector 25"/>
          <p:cNvCxnSpPr/>
          <p:nvPr/>
        </p:nvCxnSpPr>
        <p:spPr>
          <a:xfrm>
            <a:off x="5149978" y="3031755"/>
            <a:ext cx="580898" cy="924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 name="Right Brace 1"/>
          <p:cNvSpPr/>
          <p:nvPr/>
        </p:nvSpPr>
        <p:spPr>
          <a:xfrm>
            <a:off x="4799131" y="2143553"/>
            <a:ext cx="335458" cy="1776404"/>
          </a:xfrm>
          <a:prstGeom prst="rightBrace">
            <a:avLst>
              <a:gd name="adj1" fmla="val 8333"/>
              <a:gd name="adj2" fmla="val 50411"/>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sz="1350"/>
          </a:p>
        </p:txBody>
      </p:sp>
      <p:cxnSp>
        <p:nvCxnSpPr>
          <p:cNvPr id="61" name="Straight Arrow Connector 60"/>
          <p:cNvCxnSpPr/>
          <p:nvPr/>
        </p:nvCxnSpPr>
        <p:spPr>
          <a:xfrm flipV="1">
            <a:off x="4758150" y="5895615"/>
            <a:ext cx="947899" cy="1510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V="1">
            <a:off x="7703085" y="4555642"/>
            <a:ext cx="670830" cy="161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4950478" y="2628553"/>
            <a:ext cx="796757" cy="276999"/>
          </a:xfrm>
          <a:prstGeom prst="rect">
            <a:avLst/>
          </a:prstGeom>
          <a:noFill/>
          <a:ln>
            <a:noFill/>
          </a:ln>
        </p:spPr>
        <p:txBody>
          <a:bodyPr wrap="none" rtlCol="0">
            <a:spAutoFit/>
          </a:bodyPr>
          <a:lstStyle/>
          <a:p>
            <a:r>
              <a:rPr lang="en-IN" sz="1200" b="1" dirty="0">
                <a:solidFill>
                  <a:srgbClr val="FF0000"/>
                </a:solidFill>
              </a:rPr>
              <a:t>Quarterly</a:t>
            </a:r>
          </a:p>
        </p:txBody>
      </p:sp>
      <p:sp>
        <p:nvSpPr>
          <p:cNvPr id="65" name="TextBox 64"/>
          <p:cNvSpPr txBox="1"/>
          <p:nvPr/>
        </p:nvSpPr>
        <p:spPr>
          <a:xfrm>
            <a:off x="4861045" y="5472806"/>
            <a:ext cx="796757" cy="276999"/>
          </a:xfrm>
          <a:prstGeom prst="rect">
            <a:avLst/>
          </a:prstGeom>
          <a:noFill/>
          <a:ln>
            <a:noFill/>
          </a:ln>
        </p:spPr>
        <p:txBody>
          <a:bodyPr wrap="none" rtlCol="0">
            <a:spAutoFit/>
          </a:bodyPr>
          <a:lstStyle/>
          <a:p>
            <a:r>
              <a:rPr lang="en-IN" sz="1200" b="1" dirty="0">
                <a:solidFill>
                  <a:srgbClr val="FF0000"/>
                </a:solidFill>
              </a:rPr>
              <a:t>Quarterly</a:t>
            </a:r>
          </a:p>
        </p:txBody>
      </p:sp>
      <p:sp>
        <p:nvSpPr>
          <p:cNvPr id="29" name="Rectangle 28"/>
          <p:cNvSpPr/>
          <p:nvPr/>
        </p:nvSpPr>
        <p:spPr>
          <a:xfrm>
            <a:off x="179512" y="32883"/>
            <a:ext cx="8964488" cy="523220"/>
          </a:xfrm>
          <a:prstGeom prst="rect">
            <a:avLst/>
          </a:prstGeom>
        </p:spPr>
        <p:txBody>
          <a:bodyPr wrap="square">
            <a:spAutoFit/>
          </a:bodyPr>
          <a:lstStyle/>
          <a:p>
            <a:pPr algn="ctr"/>
            <a:r>
              <a:rPr lang="en-IN" sz="2800" b="1" dirty="0">
                <a:solidFill>
                  <a:schemeClr val="accent6">
                    <a:lumMod val="75000"/>
                  </a:schemeClr>
                </a:solidFill>
              </a:rPr>
              <a:t>Progress Reporting Strategy</a:t>
            </a:r>
          </a:p>
        </p:txBody>
      </p:sp>
      <p:graphicFrame>
        <p:nvGraphicFramePr>
          <p:cNvPr id="3" name="Diagram 2"/>
          <p:cNvGraphicFramePr/>
          <p:nvPr>
            <p:extLst>
              <p:ext uri="{D42A27DB-BD31-4B8C-83A1-F6EECF244321}">
                <p14:modId xmlns:p14="http://schemas.microsoft.com/office/powerpoint/2010/main" val="4151119637"/>
              </p:ext>
            </p:extLst>
          </p:nvPr>
        </p:nvGraphicFramePr>
        <p:xfrm>
          <a:off x="406324" y="441256"/>
          <a:ext cx="8342140" cy="12440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79512" y="1739789"/>
            <a:ext cx="4749264" cy="5041790"/>
            <a:chOff x="2881517" y="1207657"/>
            <a:chExt cx="4749264" cy="4794161"/>
          </a:xfrm>
        </p:grpSpPr>
        <p:sp>
          <p:nvSpPr>
            <p:cNvPr id="16" name="Freeform 15"/>
            <p:cNvSpPr/>
            <p:nvPr/>
          </p:nvSpPr>
          <p:spPr>
            <a:xfrm>
              <a:off x="2969863" y="1207657"/>
              <a:ext cx="4544633" cy="1269999"/>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37640" tIns="91440" rIns="91440" bIns="91440" numCol="1" spcCol="1270" anchor="t" anchorCtr="0">
              <a:noAutofit/>
            </a:bodyPr>
            <a:lstStyle/>
            <a:p>
              <a:pPr lvl="0" algn="l" defTabSz="1066800">
                <a:lnSpc>
                  <a:spcPct val="90000"/>
                </a:lnSpc>
                <a:spcBef>
                  <a:spcPct val="0"/>
                </a:spcBef>
                <a:spcAft>
                  <a:spcPct val="35000"/>
                </a:spcAft>
              </a:pPr>
              <a:endParaRPr lang="en-US" sz="24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p:txBody>
        </p:sp>
        <p:sp>
          <p:nvSpPr>
            <p:cNvPr id="17" name="Rounded Rectangle 16"/>
            <p:cNvSpPr/>
            <p:nvPr/>
          </p:nvSpPr>
          <p:spPr>
            <a:xfrm>
              <a:off x="3097985" y="1337400"/>
              <a:ext cx="4265776" cy="397409"/>
            </a:xfrm>
            <a:prstGeom prst="roundRect">
              <a:avLst>
                <a:gd name="adj" fmla="val 10000"/>
              </a:avLst>
            </a:prstGeom>
            <a:solidFill>
              <a:schemeClr val="accent6">
                <a:lumMod val="75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r>
                <a:rPr lang="en-IN" b="1" dirty="0"/>
                <a:t>Physical Progress</a:t>
              </a:r>
            </a:p>
          </p:txBody>
        </p:sp>
        <p:sp>
          <p:nvSpPr>
            <p:cNvPr id="18" name="Freeform 17"/>
            <p:cNvSpPr/>
            <p:nvPr/>
          </p:nvSpPr>
          <p:spPr>
            <a:xfrm>
              <a:off x="2969862" y="2590548"/>
              <a:ext cx="4650137" cy="1727452"/>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37640" tIns="91440" rIns="91440" bIns="91440" numCol="1" spcCol="1270" anchor="t" anchorCtr="0">
              <a:noAutofit/>
            </a:bodyPr>
            <a:lstStyle/>
            <a:p>
              <a:pPr lvl="0" algn="l" defTabSz="1066800">
                <a:lnSpc>
                  <a:spcPct val="90000"/>
                </a:lnSpc>
                <a:spcBef>
                  <a:spcPct val="0"/>
                </a:spcBef>
                <a:spcAft>
                  <a:spcPct val="35000"/>
                </a:spcAft>
              </a:pPr>
              <a:endParaRPr lang="en-US" sz="2400" kern="1200"/>
            </a:p>
            <a:p>
              <a:pPr marL="171450" lvl="1" indent="-171450" algn="l" defTabSz="844550">
                <a:lnSpc>
                  <a:spcPct val="90000"/>
                </a:lnSpc>
                <a:spcBef>
                  <a:spcPct val="0"/>
                </a:spcBef>
                <a:spcAft>
                  <a:spcPct val="15000"/>
                </a:spcAft>
                <a:buChar char="••"/>
              </a:pPr>
              <a:endParaRPr lang="en-US" sz="1900" kern="1200"/>
            </a:p>
            <a:p>
              <a:pPr marL="171450" lvl="1" indent="-171450" algn="l" defTabSz="844550">
                <a:lnSpc>
                  <a:spcPct val="90000"/>
                </a:lnSpc>
                <a:spcBef>
                  <a:spcPct val="0"/>
                </a:spcBef>
                <a:spcAft>
                  <a:spcPct val="15000"/>
                </a:spcAft>
                <a:buChar char="••"/>
              </a:pPr>
              <a:endParaRPr lang="en-US" sz="1900" kern="1200"/>
            </a:p>
          </p:txBody>
        </p:sp>
        <p:sp>
          <p:nvSpPr>
            <p:cNvPr id="19" name="Rounded Rectangle 18"/>
            <p:cNvSpPr/>
            <p:nvPr/>
          </p:nvSpPr>
          <p:spPr>
            <a:xfrm>
              <a:off x="3097985" y="2686077"/>
              <a:ext cx="4271536" cy="371443"/>
            </a:xfrm>
            <a:prstGeom prst="roundRect">
              <a:avLst>
                <a:gd name="adj" fmla="val 10000"/>
              </a:avLst>
            </a:prstGeom>
            <a:solidFill>
              <a:schemeClr val="accent5">
                <a:lumMod val="75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r>
                <a:rPr lang="en-IN" b="1" dirty="0"/>
                <a:t>Safeguard Compliance</a:t>
              </a:r>
            </a:p>
          </p:txBody>
        </p:sp>
        <p:sp>
          <p:nvSpPr>
            <p:cNvPr id="20" name="Freeform 19"/>
            <p:cNvSpPr/>
            <p:nvPr/>
          </p:nvSpPr>
          <p:spPr>
            <a:xfrm>
              <a:off x="2881517" y="4400405"/>
              <a:ext cx="4749264" cy="1601413"/>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37640" tIns="91440" rIns="91440" bIns="91440" numCol="1" spcCol="1270" anchor="t" anchorCtr="0">
              <a:noAutofit/>
            </a:bodyPr>
            <a:lstStyle/>
            <a:p>
              <a:pPr lvl="0" algn="l" defTabSz="1066800">
                <a:lnSpc>
                  <a:spcPct val="90000"/>
                </a:lnSpc>
                <a:spcBef>
                  <a:spcPct val="0"/>
                </a:spcBef>
                <a:spcAft>
                  <a:spcPct val="35000"/>
                </a:spcAft>
              </a:pPr>
              <a:endParaRPr lang="en-US" sz="2400" kern="1200"/>
            </a:p>
            <a:p>
              <a:pPr marL="171450" lvl="1" indent="-171450" algn="l" defTabSz="844550">
                <a:lnSpc>
                  <a:spcPct val="90000"/>
                </a:lnSpc>
                <a:spcBef>
                  <a:spcPct val="0"/>
                </a:spcBef>
                <a:spcAft>
                  <a:spcPct val="15000"/>
                </a:spcAft>
                <a:buChar char="••"/>
              </a:pPr>
              <a:endParaRPr lang="en-US" sz="1900" kern="1200"/>
            </a:p>
            <a:p>
              <a:pPr marL="171450" lvl="1" indent="-171450" algn="l" defTabSz="844550">
                <a:lnSpc>
                  <a:spcPct val="90000"/>
                </a:lnSpc>
                <a:spcBef>
                  <a:spcPct val="0"/>
                </a:spcBef>
                <a:spcAft>
                  <a:spcPct val="15000"/>
                </a:spcAft>
                <a:buChar char="••"/>
              </a:pPr>
              <a:endParaRPr lang="en-US" sz="1900" kern="1200"/>
            </a:p>
          </p:txBody>
        </p:sp>
        <p:sp>
          <p:nvSpPr>
            <p:cNvPr id="21" name="Rounded Rectangle 20"/>
            <p:cNvSpPr/>
            <p:nvPr/>
          </p:nvSpPr>
          <p:spPr>
            <a:xfrm>
              <a:off x="2969862" y="4518532"/>
              <a:ext cx="4482456" cy="361970"/>
            </a:xfrm>
            <a:prstGeom prst="roundRect">
              <a:avLst>
                <a:gd name="adj" fmla="val 10000"/>
              </a:avLst>
            </a:prstGeom>
            <a:solidFill>
              <a:schemeClr val="accent4">
                <a:lumMod val="75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r>
                <a:rPr lang="en-IN" b="1" dirty="0"/>
                <a:t>Financial Progress Reporting</a:t>
              </a:r>
            </a:p>
          </p:txBody>
        </p:sp>
      </p:grpSp>
      <p:sp>
        <p:nvSpPr>
          <p:cNvPr id="23" name="Rounded Rectangle 22"/>
          <p:cNvSpPr/>
          <p:nvPr/>
        </p:nvSpPr>
        <p:spPr>
          <a:xfrm>
            <a:off x="401913" y="2351710"/>
            <a:ext cx="4290694" cy="67088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200" b="1" dirty="0">
                <a:solidFill>
                  <a:schemeClr val="bg1"/>
                </a:solidFill>
              </a:rPr>
              <a:t>All implementing agencies</a:t>
            </a:r>
          </a:p>
          <a:p>
            <a:pPr>
              <a:buFont typeface="Arial" panose="020B0604020202020204" pitchFamily="34" charset="0"/>
              <a:buChar char="•"/>
            </a:pPr>
            <a:r>
              <a:rPr lang="en-IN" sz="1200" b="1" i="1" dirty="0">
                <a:solidFill>
                  <a:schemeClr val="bg1"/>
                </a:solidFill>
              </a:rPr>
              <a:t>M&amp;E/ MIS Expert compile progress report</a:t>
            </a:r>
          </a:p>
          <a:p>
            <a:pPr>
              <a:buFont typeface="Arial" panose="020B0604020202020204" pitchFamily="34" charset="0"/>
              <a:buChar char="•"/>
            </a:pPr>
            <a:r>
              <a:rPr lang="en-IN" sz="1200" b="1" i="1" dirty="0">
                <a:solidFill>
                  <a:schemeClr val="bg1"/>
                </a:solidFill>
              </a:rPr>
              <a:t>Nodal Officer Sign-off the report for submission to NPMU</a:t>
            </a:r>
          </a:p>
        </p:txBody>
      </p:sp>
      <p:sp>
        <p:nvSpPr>
          <p:cNvPr id="55" name="Rounded Rectangle 54"/>
          <p:cNvSpPr/>
          <p:nvPr/>
        </p:nvSpPr>
        <p:spPr>
          <a:xfrm>
            <a:off x="375060" y="3785666"/>
            <a:ext cx="4453786" cy="96712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200" dirty="0"/>
              <a:t>All implementing agencies </a:t>
            </a:r>
          </a:p>
          <a:p>
            <a:pPr marL="171450" indent="-171450">
              <a:buFont typeface="Arial" panose="020B0604020202020204" pitchFamily="34" charset="0"/>
              <a:buChar char="•"/>
            </a:pPr>
            <a:r>
              <a:rPr lang="en-IN" sz="1200" b="1" i="1" dirty="0"/>
              <a:t>M&amp;E/ MIS Expert compile report along with trained Field Level officials </a:t>
            </a:r>
          </a:p>
          <a:p>
            <a:pPr marL="128588" indent="-128588">
              <a:buFont typeface="Arial" panose="020B0604020202020204" pitchFamily="34" charset="0"/>
              <a:buChar char="•"/>
            </a:pPr>
            <a:r>
              <a:rPr lang="en-IN" sz="1200" b="1" i="1" dirty="0"/>
              <a:t>Nodal Officer overall  responsible for Safeguard Compliances and Sign-off the report for submission to NPMU</a:t>
            </a:r>
          </a:p>
        </p:txBody>
      </p:sp>
      <p:sp>
        <p:nvSpPr>
          <p:cNvPr id="56" name="Rounded Rectangle 55"/>
          <p:cNvSpPr/>
          <p:nvPr/>
        </p:nvSpPr>
        <p:spPr>
          <a:xfrm>
            <a:off x="267857" y="5658170"/>
            <a:ext cx="4531274" cy="96712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600" dirty="0"/>
              <a:t>All implementing agencies </a:t>
            </a:r>
          </a:p>
          <a:p>
            <a:pPr marL="128588" indent="-128588">
              <a:buFont typeface="Arial" panose="020B0604020202020204" pitchFamily="34" charset="0"/>
              <a:buChar char="•"/>
            </a:pPr>
            <a:r>
              <a:rPr lang="en-IN" sz="1400" b="1" i="1" dirty="0"/>
              <a:t>Accounts/ Finance Officer compile report</a:t>
            </a:r>
          </a:p>
          <a:p>
            <a:pPr marL="128588" indent="-128588">
              <a:buFont typeface="Arial" panose="020B0604020202020204" pitchFamily="34" charset="0"/>
              <a:buChar char="•"/>
            </a:pPr>
            <a:r>
              <a:rPr lang="en-IN" sz="1400" b="1" i="1" dirty="0"/>
              <a:t>Nodal Officer Sign-off the report for submission to NPMU</a:t>
            </a:r>
          </a:p>
        </p:txBody>
      </p:sp>
      <p:sp>
        <p:nvSpPr>
          <p:cNvPr id="57" name="Rounded Rectangle 56"/>
          <p:cNvSpPr/>
          <p:nvPr/>
        </p:nvSpPr>
        <p:spPr>
          <a:xfrm>
            <a:off x="5706355" y="1739789"/>
            <a:ext cx="1889981" cy="504622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b="1" dirty="0">
                <a:solidFill>
                  <a:schemeClr val="tx2"/>
                </a:solidFill>
              </a:rPr>
              <a:t>National</a:t>
            </a:r>
          </a:p>
          <a:p>
            <a:pPr algn="ctr"/>
            <a:r>
              <a:rPr lang="en-IN" b="1" dirty="0">
                <a:solidFill>
                  <a:schemeClr val="tx2"/>
                </a:solidFill>
              </a:rPr>
              <a:t>Project</a:t>
            </a:r>
          </a:p>
          <a:p>
            <a:pPr algn="ctr"/>
            <a:r>
              <a:rPr lang="en-IN" b="1" dirty="0">
                <a:solidFill>
                  <a:schemeClr val="tx2"/>
                </a:solidFill>
              </a:rPr>
              <a:t>Management</a:t>
            </a:r>
          </a:p>
          <a:p>
            <a:pPr algn="ctr"/>
            <a:r>
              <a:rPr lang="en-IN" b="1" dirty="0">
                <a:solidFill>
                  <a:schemeClr val="tx2"/>
                </a:solidFill>
              </a:rPr>
              <a:t>Unit</a:t>
            </a:r>
          </a:p>
          <a:p>
            <a:pPr>
              <a:buFont typeface="Arial" panose="020B0604020202020204" pitchFamily="34" charset="0"/>
              <a:buChar char="•"/>
            </a:pPr>
            <a:r>
              <a:rPr lang="en-IN" sz="1400" b="1" i="1" dirty="0"/>
              <a:t>M&amp;E Cell will consolidate the  (1) Physical  and Safeguard Compliance reports s&amp; (2) Financial Report </a:t>
            </a:r>
          </a:p>
          <a:p>
            <a:pPr marL="128588" indent="-128588">
              <a:buFont typeface="Arial" panose="020B0604020202020204" pitchFamily="34" charset="0"/>
              <a:buChar char="•"/>
            </a:pPr>
            <a:r>
              <a:rPr lang="en-IN" sz="1400" b="1" i="1" dirty="0"/>
              <a:t>Safeguard Specialist will carry  out QA/QC through random sampling and site visits.</a:t>
            </a:r>
          </a:p>
          <a:p>
            <a:pPr marL="128588" indent="-128588">
              <a:buFont typeface="Arial" panose="020B0604020202020204" pitchFamily="34" charset="0"/>
              <a:buChar char="•"/>
            </a:pPr>
            <a:r>
              <a:rPr lang="en-IN" sz="1400" b="1" i="1" dirty="0"/>
              <a:t>Project Coordinator Sign-off the report for submission to World Bank</a:t>
            </a:r>
          </a:p>
          <a:p>
            <a:pPr algn="ctr"/>
            <a:endParaRPr lang="en-IN" dirty="0"/>
          </a:p>
        </p:txBody>
      </p:sp>
    </p:spTree>
    <p:extLst>
      <p:ext uri="{BB962C8B-B14F-4D97-AF65-F5344CB8AC3E}">
        <p14:creationId xmlns:p14="http://schemas.microsoft.com/office/powerpoint/2010/main" val="2667572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06271857"/>
              </p:ext>
            </p:extLst>
          </p:nvPr>
        </p:nvGraphicFramePr>
        <p:xfrm>
          <a:off x="74801" y="715386"/>
          <a:ext cx="9036496" cy="5197634"/>
        </p:xfrm>
        <a:graphic>
          <a:graphicData uri="http://schemas.openxmlformats.org/drawingml/2006/table">
            <a:tbl>
              <a:tblPr firstRow="1" firstCol="1" bandRow="1">
                <a:tableStyleId>{5C22544A-7EE6-4342-B048-85BDC9FD1C3A}</a:tableStyleId>
              </a:tblPr>
              <a:tblGrid>
                <a:gridCol w="1616879">
                  <a:extLst>
                    <a:ext uri="{9D8B030D-6E8A-4147-A177-3AD203B41FA5}">
                      <a16:colId xmlns:a16="http://schemas.microsoft.com/office/drawing/2014/main" val="1231958824"/>
                    </a:ext>
                  </a:extLst>
                </a:gridCol>
                <a:gridCol w="7419617">
                  <a:extLst>
                    <a:ext uri="{9D8B030D-6E8A-4147-A177-3AD203B41FA5}">
                      <a16:colId xmlns:a16="http://schemas.microsoft.com/office/drawing/2014/main" val="3872474343"/>
                    </a:ext>
                  </a:extLst>
                </a:gridCol>
              </a:tblGrid>
              <a:tr h="115252">
                <a:tc>
                  <a:txBody>
                    <a:bodyPr/>
                    <a:lstStyle/>
                    <a:p>
                      <a:pPr algn="just">
                        <a:lnSpc>
                          <a:spcPct val="115000"/>
                        </a:lnSpc>
                        <a:spcAft>
                          <a:spcPts val="800"/>
                        </a:spcAft>
                      </a:pPr>
                      <a:r>
                        <a:rPr lang="en-IN" sz="1800">
                          <a:effectLst/>
                        </a:rPr>
                        <a:t>Tranche</a:t>
                      </a:r>
                      <a:endParaRPr lang="en-IN" sz="1800">
                        <a:effectLst/>
                        <a:latin typeface="Calibri" panose="020F0502020204030204" pitchFamily="34" charset="0"/>
                        <a:ea typeface="Calibri" panose="020F0502020204030204" pitchFamily="34" charset="0"/>
                        <a:cs typeface="Mangal" panose="02040503050203030202" pitchFamily="18" charset="0"/>
                      </a:endParaRPr>
                    </a:p>
                  </a:txBody>
                  <a:tcPr marL="40999" marR="40999" marT="0" marB="0"/>
                </a:tc>
                <a:tc>
                  <a:txBody>
                    <a:bodyPr/>
                    <a:lstStyle/>
                    <a:p>
                      <a:pPr algn="just">
                        <a:lnSpc>
                          <a:spcPct val="115000"/>
                        </a:lnSpc>
                        <a:spcAft>
                          <a:spcPts val="800"/>
                        </a:spcAft>
                      </a:pPr>
                      <a:r>
                        <a:rPr lang="en-IN" sz="1800" dirty="0">
                          <a:effectLst/>
                        </a:rPr>
                        <a:t>Conditions of release</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txBody>
                  <a:tcPr marL="40999" marR="40999" marT="0" marB="0"/>
                </a:tc>
                <a:extLst>
                  <a:ext uri="{0D108BD9-81ED-4DB2-BD59-A6C34878D82A}">
                    <a16:rowId xmlns:a16="http://schemas.microsoft.com/office/drawing/2014/main" val="3852638757"/>
                  </a:ext>
                </a:extLst>
              </a:tr>
              <a:tr h="1219486">
                <a:tc>
                  <a:txBody>
                    <a:bodyPr/>
                    <a:lstStyle/>
                    <a:p>
                      <a:pPr>
                        <a:lnSpc>
                          <a:spcPct val="115000"/>
                        </a:lnSpc>
                        <a:spcAft>
                          <a:spcPts val="0"/>
                        </a:spcAft>
                      </a:pPr>
                      <a:r>
                        <a:rPr lang="en-IN" sz="1800" dirty="0">
                          <a:effectLst/>
                        </a:rPr>
                        <a:t>First</a:t>
                      </a:r>
                    </a:p>
                    <a:p>
                      <a:pPr>
                        <a:lnSpc>
                          <a:spcPct val="115000"/>
                        </a:lnSpc>
                        <a:spcAft>
                          <a:spcPts val="0"/>
                        </a:spcAft>
                      </a:pPr>
                      <a:r>
                        <a:rPr lang="en-IN" sz="1800" dirty="0">
                          <a:effectLst/>
                        </a:rPr>
                        <a:t>(</a:t>
                      </a:r>
                      <a:r>
                        <a:rPr lang="en-IN" sz="1800" dirty="0" err="1">
                          <a:effectLst/>
                        </a:rPr>
                        <a:t>upto</a:t>
                      </a:r>
                      <a:r>
                        <a:rPr lang="en-IN" sz="1800" dirty="0">
                          <a:effectLst/>
                        </a:rPr>
                        <a:t> 60% of the AWP)</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txBody>
                  <a:tcPr marL="40999" marR="40999" marT="0" marB="0"/>
                </a:tc>
                <a:tc>
                  <a:txBody>
                    <a:bodyPr/>
                    <a:lstStyle/>
                    <a:p>
                      <a:pPr marL="342900" lvl="0" indent="-342900" algn="just">
                        <a:lnSpc>
                          <a:spcPct val="115000"/>
                        </a:lnSpc>
                        <a:spcAft>
                          <a:spcPts val="800"/>
                        </a:spcAft>
                        <a:buFont typeface="Symbol" panose="05050102010706020507" pitchFamily="18" charset="2"/>
                        <a:buChar char=""/>
                      </a:pPr>
                      <a:r>
                        <a:rPr lang="en-IN" sz="1800" dirty="0">
                          <a:effectLst/>
                        </a:rPr>
                        <a:t>IUFR for the previous half year and UC for the previous period</a:t>
                      </a:r>
                    </a:p>
                    <a:p>
                      <a:pPr marL="342900" lvl="0" indent="-342900" algn="just">
                        <a:lnSpc>
                          <a:spcPct val="115000"/>
                        </a:lnSpc>
                        <a:spcAft>
                          <a:spcPts val="800"/>
                        </a:spcAft>
                        <a:buFont typeface="Symbol" panose="05050102010706020507" pitchFamily="18" charset="2"/>
                        <a:buChar char=""/>
                      </a:pPr>
                      <a:r>
                        <a:rPr lang="en-IN" sz="1800" dirty="0">
                          <a:effectLst/>
                        </a:rPr>
                        <a:t>Audit report for the previous financial years which are due before the tranche is requested</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txBody>
                  <a:tcPr marL="40999" marR="40999" marT="0" marB="0" anchor="ctr"/>
                </a:tc>
                <a:extLst>
                  <a:ext uri="{0D108BD9-81ED-4DB2-BD59-A6C34878D82A}">
                    <a16:rowId xmlns:a16="http://schemas.microsoft.com/office/drawing/2014/main" val="559185615"/>
                  </a:ext>
                </a:extLst>
              </a:tr>
              <a:tr h="3191224">
                <a:tc>
                  <a:txBody>
                    <a:bodyPr/>
                    <a:lstStyle/>
                    <a:p>
                      <a:pPr>
                        <a:lnSpc>
                          <a:spcPct val="115000"/>
                        </a:lnSpc>
                        <a:spcAft>
                          <a:spcPts val="0"/>
                        </a:spcAft>
                      </a:pPr>
                      <a:r>
                        <a:rPr lang="en-IN" sz="1800" dirty="0">
                          <a:effectLst/>
                        </a:rPr>
                        <a:t>Second (Balance of AWP)</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txBody>
                  <a:tcPr marL="40999" marR="40999" marT="0" marB="0"/>
                </a:tc>
                <a:tc>
                  <a:txBody>
                    <a:bodyPr/>
                    <a:lstStyle/>
                    <a:p>
                      <a:pPr marL="342900" lvl="0" indent="-342900" algn="just">
                        <a:lnSpc>
                          <a:spcPct val="115000"/>
                        </a:lnSpc>
                        <a:spcAft>
                          <a:spcPts val="800"/>
                        </a:spcAft>
                        <a:buFont typeface="Symbol" panose="05050102010706020507" pitchFamily="18" charset="2"/>
                        <a:buChar char=""/>
                      </a:pPr>
                      <a:r>
                        <a:rPr lang="en-IN" sz="1800" dirty="0">
                          <a:effectLst/>
                        </a:rPr>
                        <a:t>Utilization of at least 60% of the total available funds (including opening balance) and submission of Utilization Certificates. </a:t>
                      </a:r>
                    </a:p>
                    <a:p>
                      <a:pPr marL="342900" lvl="0" indent="-342900" algn="just">
                        <a:lnSpc>
                          <a:spcPct val="115000"/>
                        </a:lnSpc>
                        <a:spcAft>
                          <a:spcPts val="800"/>
                        </a:spcAft>
                        <a:buFont typeface="Symbol" panose="05050102010706020507" pitchFamily="18" charset="2"/>
                        <a:buChar char=""/>
                      </a:pPr>
                      <a:r>
                        <a:rPr lang="en-IN" sz="1800" dirty="0">
                          <a:effectLst/>
                        </a:rPr>
                        <a:t>The opening balance of the PMUs should not exceed 10% of the allocation of the previous year. Central funds would proportionally reduced for unutilized amount.</a:t>
                      </a:r>
                    </a:p>
                    <a:p>
                      <a:pPr marL="342900" lvl="0" indent="-342900" algn="just">
                        <a:lnSpc>
                          <a:spcPct val="115000"/>
                        </a:lnSpc>
                        <a:spcAft>
                          <a:spcPts val="800"/>
                        </a:spcAft>
                        <a:buFont typeface="Symbol" panose="05050102010706020507" pitchFamily="18" charset="2"/>
                        <a:buChar char=""/>
                      </a:pPr>
                      <a:r>
                        <a:rPr lang="en-IN" sz="1800" dirty="0">
                          <a:effectLst/>
                        </a:rPr>
                        <a:t>Audit Reports for the last FY (with auditor’s remarks), </a:t>
                      </a:r>
                    </a:p>
                    <a:p>
                      <a:pPr marL="342900" lvl="0" indent="-342900" algn="just">
                        <a:lnSpc>
                          <a:spcPct val="115000"/>
                        </a:lnSpc>
                        <a:spcAft>
                          <a:spcPts val="800"/>
                        </a:spcAft>
                        <a:buFont typeface="Symbol" panose="05050102010706020507" pitchFamily="18" charset="2"/>
                        <a:buChar char=""/>
                      </a:pPr>
                      <a:r>
                        <a:rPr lang="en-IN" sz="1800" dirty="0">
                          <a:effectLst/>
                        </a:rPr>
                        <a:t>Utilization Certificates and Bank Reconciliation Statement for the previous year furnished along with Non-diversion of fund certificate.</a:t>
                      </a:r>
                    </a:p>
                    <a:p>
                      <a:pPr marL="342900" lvl="0" indent="-342900" algn="just">
                        <a:lnSpc>
                          <a:spcPct val="115000"/>
                        </a:lnSpc>
                        <a:spcAft>
                          <a:spcPts val="800"/>
                        </a:spcAft>
                        <a:buFont typeface="Symbol" panose="05050102010706020507" pitchFamily="18" charset="2"/>
                        <a:buChar char=""/>
                      </a:pPr>
                      <a:r>
                        <a:rPr lang="en-IN" sz="1800" dirty="0">
                          <a:effectLst/>
                        </a:rPr>
                        <a:t>IUFR for the previous half year</a:t>
                      </a:r>
                    </a:p>
                    <a:p>
                      <a:pPr marL="342900" lvl="0" indent="-342900" algn="just">
                        <a:lnSpc>
                          <a:spcPct val="115000"/>
                        </a:lnSpc>
                        <a:spcAft>
                          <a:spcPts val="800"/>
                        </a:spcAft>
                        <a:buFont typeface="Symbol" panose="05050102010706020507" pitchFamily="18" charset="2"/>
                        <a:buChar char=""/>
                      </a:pPr>
                      <a:r>
                        <a:rPr lang="en-IN" sz="1800" dirty="0">
                          <a:effectLst/>
                        </a:rPr>
                        <a:t>Achievement with reference to Annual Action Plan.</a:t>
                      </a:r>
                    </a:p>
                  </a:txBody>
                  <a:tcPr marL="40999" marR="40999" marT="0" marB="0"/>
                </a:tc>
                <a:extLst>
                  <a:ext uri="{0D108BD9-81ED-4DB2-BD59-A6C34878D82A}">
                    <a16:rowId xmlns:a16="http://schemas.microsoft.com/office/drawing/2014/main" val="1667575618"/>
                  </a:ext>
                </a:extLst>
              </a:tr>
            </a:tbl>
          </a:graphicData>
        </a:graphic>
      </p:graphicFrame>
      <p:sp>
        <p:nvSpPr>
          <p:cNvPr id="5" name="Rectangle 4"/>
          <p:cNvSpPr/>
          <p:nvPr/>
        </p:nvSpPr>
        <p:spPr>
          <a:xfrm>
            <a:off x="89879" y="6057781"/>
            <a:ext cx="9036496" cy="800219"/>
          </a:xfrm>
          <a:prstGeom prst="rect">
            <a:avLst/>
          </a:prstGeom>
        </p:spPr>
        <p:txBody>
          <a:bodyPr wrap="square">
            <a:spAutoFit/>
          </a:bodyPr>
          <a:lstStyle/>
          <a:p>
            <a:pPr lvl="0" algn="just">
              <a:lnSpc>
                <a:spcPct val="115000"/>
              </a:lnSpc>
              <a:spcAft>
                <a:spcPts val="0"/>
              </a:spcAft>
              <a:buSzPts val="1100"/>
              <a:tabLst>
                <a:tab pos="342900" algn="l"/>
              </a:tabLst>
            </a:pPr>
            <a:r>
              <a:rPr lang="en-IN" sz="2000" b="1" dirty="0">
                <a:latin typeface="Times New Roman" panose="02020603050405020304" pitchFamily="18" charset="0"/>
                <a:ea typeface="Calibri" panose="020F0502020204030204" pitchFamily="34" charset="0"/>
                <a:cs typeface="Mangal" panose="02040503050203030202" pitchFamily="18" charset="0"/>
              </a:rPr>
              <a:t>Release of funds would also be subject </a:t>
            </a:r>
            <a:r>
              <a:rPr lang="en-IN" sz="2000" b="1" dirty="0" smtClean="0">
                <a:latin typeface="Times New Roman" panose="02020603050405020304" pitchFamily="18" charset="0"/>
                <a:ea typeface="Calibri" panose="020F0502020204030204" pitchFamily="34" charset="0"/>
                <a:cs typeface="Mangal" panose="02040503050203030202" pitchFamily="18" charset="0"/>
              </a:rPr>
              <a:t>to </a:t>
            </a:r>
            <a:r>
              <a:rPr lang="en-IN" sz="2000" b="1" dirty="0">
                <a:latin typeface="Times New Roman" panose="02020603050405020304" pitchFamily="18" charset="0"/>
                <a:ea typeface="Calibri" panose="020F0502020204030204" pitchFamily="34" charset="0"/>
                <a:cs typeface="Mangal" panose="02040503050203030202" pitchFamily="18" charset="0"/>
              </a:rPr>
              <a:t>physical and financial process reporting on MIS on monthly basis.</a:t>
            </a:r>
            <a:endParaRPr lang="en-IN" sz="2000" b="1" dirty="0">
              <a:latin typeface="Calibri" panose="020F0502020204030204" pitchFamily="34" charset="0"/>
              <a:ea typeface="Calibri" panose="020F0502020204030204" pitchFamily="34" charset="0"/>
              <a:cs typeface="Mangal" panose="02040503050203030202" pitchFamily="18" charset="0"/>
            </a:endParaRPr>
          </a:p>
        </p:txBody>
      </p:sp>
      <p:sp>
        <p:nvSpPr>
          <p:cNvPr id="2" name="TextBox 1"/>
          <p:cNvSpPr txBox="1"/>
          <p:nvPr/>
        </p:nvSpPr>
        <p:spPr>
          <a:xfrm>
            <a:off x="74801" y="0"/>
            <a:ext cx="8889687" cy="523220"/>
          </a:xfrm>
          <a:prstGeom prst="rect">
            <a:avLst/>
          </a:prstGeom>
          <a:noFill/>
        </p:spPr>
        <p:txBody>
          <a:bodyPr wrap="square" rtlCol="0">
            <a:spAutoFit/>
          </a:bodyPr>
          <a:lstStyle/>
          <a:p>
            <a:pPr algn="ctr"/>
            <a:r>
              <a:rPr lang="en-IN" sz="2800" b="1" dirty="0" smtClean="0">
                <a:solidFill>
                  <a:srgbClr val="FF0000"/>
                </a:solidFill>
              </a:rPr>
              <a:t>Release of Tranche</a:t>
            </a:r>
            <a:endParaRPr lang="en-IN" sz="2800" b="1" dirty="0">
              <a:solidFill>
                <a:srgbClr val="FF0000"/>
              </a:solidFill>
            </a:endParaRPr>
          </a:p>
        </p:txBody>
      </p:sp>
    </p:spTree>
    <p:extLst>
      <p:ext uri="{BB962C8B-B14F-4D97-AF65-F5344CB8AC3E}">
        <p14:creationId xmlns:p14="http://schemas.microsoft.com/office/powerpoint/2010/main" val="1408706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403576"/>
            <a:ext cx="8568952" cy="6481774"/>
          </a:xfrm>
          <a:prstGeom prst="rect">
            <a:avLst/>
          </a:prstGeom>
        </p:spPr>
        <p:txBody>
          <a:bodyPr wrap="square">
            <a:spAutoFit/>
          </a:bodyPr>
          <a:lstStyle/>
          <a:p>
            <a:pPr lvl="0" algn="ctr">
              <a:lnSpc>
                <a:spcPct val="115000"/>
              </a:lnSpc>
              <a:spcAft>
                <a:spcPts val="0"/>
              </a:spcAft>
              <a:buSzPts val="1100"/>
              <a:tabLst>
                <a:tab pos="342900" algn="l"/>
              </a:tabLst>
            </a:pPr>
            <a:r>
              <a:rPr lang="en-IN" sz="2400" b="1" dirty="0">
                <a:latin typeface="Times New Roman" panose="02020603050405020304" pitchFamily="18" charset="0"/>
                <a:ea typeface="Calibri" panose="020F0502020204030204" pitchFamily="34" charset="0"/>
                <a:cs typeface="Mangal" panose="02040503050203030202" pitchFamily="18" charset="0"/>
              </a:rPr>
              <a:t>Opening of Bank </a:t>
            </a:r>
            <a:r>
              <a:rPr lang="en-IN" sz="2400" b="1" dirty="0" smtClean="0">
                <a:latin typeface="Times New Roman" panose="02020603050405020304" pitchFamily="18" charset="0"/>
                <a:ea typeface="Calibri" panose="020F0502020204030204" pitchFamily="34" charset="0"/>
                <a:cs typeface="Mangal" panose="02040503050203030202" pitchFamily="18" charset="0"/>
              </a:rPr>
              <a:t>A/c and operation </a:t>
            </a:r>
          </a:p>
          <a:p>
            <a:pPr marL="342900" lvl="0" indent="-342900" algn="just">
              <a:lnSpc>
                <a:spcPct val="200000"/>
              </a:lnSpc>
              <a:spcAft>
                <a:spcPts val="0"/>
              </a:spcAft>
              <a:buSzPct val="60000"/>
              <a:buFont typeface="Wingdings" panose="05000000000000000000" pitchFamily="2" charset="2"/>
              <a:buChar char="Ø"/>
              <a:tabLst>
                <a:tab pos="342900" algn="l"/>
              </a:tabLst>
            </a:pPr>
            <a:r>
              <a:rPr lang="en-IN" sz="2400" b="1" dirty="0" smtClean="0">
                <a:solidFill>
                  <a:srgbClr val="FF0000"/>
                </a:solidFill>
                <a:latin typeface="Times New Roman" panose="02020603050405020304" pitchFamily="18" charset="0"/>
                <a:ea typeface="Calibri" panose="020F0502020204030204" pitchFamily="34" charset="0"/>
                <a:cs typeface="Mangal" panose="02040503050203030202" pitchFamily="18" charset="0"/>
              </a:rPr>
              <a:t>Where to open bank a/c?</a:t>
            </a:r>
            <a:r>
              <a:rPr lang="en-IN" sz="2400" b="1" dirty="0" smtClean="0">
                <a:latin typeface="Times New Roman" panose="02020603050405020304" pitchFamily="18" charset="0"/>
                <a:ea typeface="Calibri" panose="020F0502020204030204" pitchFamily="34" charset="0"/>
                <a:cs typeface="Mangal" panose="02040503050203030202" pitchFamily="18" charset="0"/>
              </a:rPr>
              <a:t>  </a:t>
            </a:r>
            <a:r>
              <a:rPr lang="en-IN" sz="2400" b="1" dirty="0" smtClean="0">
                <a:solidFill>
                  <a:srgbClr val="0070C0"/>
                </a:solidFill>
                <a:latin typeface="Times New Roman" panose="02020603050405020304" pitchFamily="18" charset="0"/>
                <a:ea typeface="Calibri" panose="020F0502020204030204" pitchFamily="34" charset="0"/>
                <a:cs typeface="Mangal" panose="02040503050203030202" pitchFamily="18" charset="0"/>
              </a:rPr>
              <a:t>In any </a:t>
            </a:r>
            <a:r>
              <a:rPr lang="en-IN" sz="2400" b="1" dirty="0">
                <a:solidFill>
                  <a:srgbClr val="0070C0"/>
                </a:solidFill>
                <a:latin typeface="Times New Roman" panose="02020603050405020304" pitchFamily="18" charset="0"/>
                <a:ea typeface="Calibri" panose="020F0502020204030204" pitchFamily="34" charset="0"/>
                <a:cs typeface="Mangal" panose="02040503050203030202" pitchFamily="18" charset="0"/>
              </a:rPr>
              <a:t>scheduled </a:t>
            </a:r>
            <a:r>
              <a:rPr lang="en-IN" sz="2400" b="1" dirty="0" smtClean="0">
                <a:solidFill>
                  <a:srgbClr val="0070C0"/>
                </a:solidFill>
                <a:latin typeface="Times New Roman" panose="02020603050405020304" pitchFamily="18" charset="0"/>
                <a:ea typeface="Calibri" panose="020F0502020204030204" pitchFamily="34" charset="0"/>
                <a:cs typeface="Mangal" panose="02040503050203030202" pitchFamily="18" charset="0"/>
              </a:rPr>
              <a:t>bank.</a:t>
            </a:r>
          </a:p>
          <a:p>
            <a:pPr marL="342900" lvl="0" indent="-342900" algn="just">
              <a:lnSpc>
                <a:spcPct val="200000"/>
              </a:lnSpc>
              <a:spcAft>
                <a:spcPts val="0"/>
              </a:spcAft>
              <a:buSzPct val="60000"/>
              <a:buFont typeface="Wingdings" panose="05000000000000000000" pitchFamily="2" charset="2"/>
              <a:buChar char="Ø"/>
              <a:tabLst>
                <a:tab pos="342900" algn="l"/>
              </a:tabLst>
            </a:pPr>
            <a:r>
              <a:rPr lang="en-IN" sz="2400" b="1" dirty="0" smtClean="0">
                <a:solidFill>
                  <a:srgbClr val="FF0000"/>
                </a:solidFill>
                <a:latin typeface="Times New Roman" panose="02020603050405020304" pitchFamily="18" charset="0"/>
                <a:ea typeface="Calibri" panose="020F0502020204030204" pitchFamily="34" charset="0"/>
                <a:cs typeface="Mangal" panose="02040503050203030202" pitchFamily="18" charset="0"/>
              </a:rPr>
              <a:t>Whether sub-account permitted</a:t>
            </a:r>
            <a:r>
              <a:rPr lang="en-IN" sz="2400" b="1" dirty="0" smtClean="0">
                <a:solidFill>
                  <a:srgbClr val="0070C0"/>
                </a:solidFill>
                <a:latin typeface="Times New Roman" panose="02020603050405020304" pitchFamily="18" charset="0"/>
                <a:ea typeface="Calibri" panose="020F0502020204030204" pitchFamily="34" charset="0"/>
                <a:cs typeface="Mangal" panose="02040503050203030202" pitchFamily="18" charset="0"/>
              </a:rPr>
              <a:t>? No</a:t>
            </a:r>
          </a:p>
          <a:p>
            <a:pPr marL="342900" lvl="0" indent="-342900" algn="just">
              <a:lnSpc>
                <a:spcPct val="200000"/>
              </a:lnSpc>
              <a:spcAft>
                <a:spcPts val="0"/>
              </a:spcAft>
              <a:buSzPct val="60000"/>
              <a:buFont typeface="Wingdings" panose="05000000000000000000" pitchFamily="2" charset="2"/>
              <a:buChar char="Ø"/>
              <a:tabLst>
                <a:tab pos="342900" algn="l"/>
              </a:tabLst>
            </a:pPr>
            <a:r>
              <a:rPr lang="en-IN" sz="2400" b="1" dirty="0" smtClean="0">
                <a:solidFill>
                  <a:srgbClr val="FF0000"/>
                </a:solidFill>
                <a:latin typeface="Times New Roman" panose="02020603050405020304" pitchFamily="18" charset="0"/>
                <a:ea typeface="Calibri" panose="020F0502020204030204" pitchFamily="34" charset="0"/>
                <a:cs typeface="Mangal" panose="02040503050203030202" pitchFamily="18" charset="0"/>
              </a:rPr>
              <a:t>What will be type of A/c?</a:t>
            </a:r>
            <a:r>
              <a:rPr lang="en-IN" sz="2400" b="1" dirty="0" smtClean="0">
                <a:solidFill>
                  <a:srgbClr val="0070C0"/>
                </a:solidFill>
                <a:latin typeface="Times New Roman" panose="02020603050405020304" pitchFamily="18" charset="0"/>
                <a:ea typeface="Calibri" panose="020F0502020204030204" pitchFamily="34" charset="0"/>
                <a:cs typeface="Mangal" panose="02040503050203030202" pitchFamily="18" charset="0"/>
              </a:rPr>
              <a:t> Saving.</a:t>
            </a:r>
          </a:p>
          <a:p>
            <a:pPr marL="342900" lvl="0" indent="-342900" algn="just">
              <a:lnSpc>
                <a:spcPct val="150000"/>
              </a:lnSpc>
              <a:spcAft>
                <a:spcPts val="0"/>
              </a:spcAft>
              <a:buSzPct val="60000"/>
              <a:buFont typeface="Wingdings" panose="05000000000000000000" pitchFamily="2" charset="2"/>
              <a:buChar char="Ø"/>
              <a:tabLst>
                <a:tab pos="342900" algn="l"/>
              </a:tabLst>
            </a:pPr>
            <a:r>
              <a:rPr lang="en-IN" sz="2400" b="1" dirty="0" smtClean="0">
                <a:solidFill>
                  <a:srgbClr val="FF0000"/>
                </a:solidFill>
                <a:latin typeface="Times New Roman" panose="02020603050405020304" pitchFamily="18" charset="0"/>
                <a:ea typeface="Calibri" panose="020F0502020204030204" pitchFamily="34" charset="0"/>
                <a:cs typeface="Mangal" panose="02040503050203030202" pitchFamily="18" charset="0"/>
              </a:rPr>
              <a:t>Whether a/c will be operated by single or jointly? </a:t>
            </a:r>
            <a:r>
              <a:rPr lang="en-IN" sz="2400" b="1" dirty="0" smtClean="0">
                <a:solidFill>
                  <a:srgbClr val="0070C0"/>
                </a:solidFill>
                <a:latin typeface="Times New Roman" panose="02020603050405020304" pitchFamily="18" charset="0"/>
                <a:ea typeface="Calibri" panose="020F0502020204030204" pitchFamily="34" charset="0"/>
                <a:cs typeface="Mangal" panose="02040503050203030202" pitchFamily="18" charset="0"/>
              </a:rPr>
              <a:t>Jointly, Preferably  </a:t>
            </a:r>
            <a:r>
              <a:rPr lang="en-IN" sz="2400" b="1" dirty="0">
                <a:solidFill>
                  <a:srgbClr val="0070C0"/>
                </a:solidFill>
                <a:latin typeface="Times New Roman" panose="02020603050405020304" pitchFamily="18" charset="0"/>
                <a:ea typeface="Calibri" panose="020F0502020204030204" pitchFamily="34" charset="0"/>
                <a:cs typeface="Mangal" panose="02040503050203030202" pitchFamily="18" charset="0"/>
              </a:rPr>
              <a:t>one technical person and one financial </a:t>
            </a:r>
            <a:r>
              <a:rPr lang="en-IN" sz="2400" b="1" dirty="0" smtClean="0">
                <a:solidFill>
                  <a:srgbClr val="0070C0"/>
                </a:solidFill>
                <a:latin typeface="Times New Roman" panose="02020603050405020304" pitchFamily="18" charset="0"/>
                <a:ea typeface="Calibri" panose="020F0502020204030204" pitchFamily="34" charset="0"/>
                <a:cs typeface="Mangal" panose="02040503050203030202" pitchFamily="18" charset="0"/>
              </a:rPr>
              <a:t>person.</a:t>
            </a:r>
          </a:p>
          <a:p>
            <a:pPr marL="342900" lvl="0" indent="-342900" algn="just">
              <a:lnSpc>
                <a:spcPct val="200000"/>
              </a:lnSpc>
              <a:spcAft>
                <a:spcPts val="0"/>
              </a:spcAft>
              <a:buSzPct val="60000"/>
              <a:buFont typeface="Wingdings" panose="05000000000000000000" pitchFamily="2" charset="2"/>
              <a:buChar char="Ø"/>
              <a:tabLst>
                <a:tab pos="342900" algn="l"/>
              </a:tabLst>
            </a:pPr>
            <a:r>
              <a:rPr lang="en-IN" sz="2400" b="1" dirty="0" smtClean="0">
                <a:solidFill>
                  <a:srgbClr val="FF0000"/>
                </a:solidFill>
                <a:latin typeface="Times New Roman" panose="02020603050405020304" pitchFamily="18" charset="0"/>
                <a:ea typeface="Calibri" panose="020F0502020204030204" pitchFamily="34" charset="0"/>
                <a:cs typeface="Mangal" panose="02040503050203030202" pitchFamily="18" charset="0"/>
              </a:rPr>
              <a:t>How interest in a/c will be dealt? </a:t>
            </a:r>
            <a:r>
              <a:rPr lang="en-IN" sz="2400" b="1" dirty="0" smtClean="0">
                <a:solidFill>
                  <a:srgbClr val="0070C0"/>
                </a:solidFill>
                <a:latin typeface="Times New Roman" panose="02020603050405020304" pitchFamily="18" charset="0"/>
                <a:ea typeface="Calibri" panose="020F0502020204030204" pitchFamily="34" charset="0"/>
                <a:cs typeface="Mangal" panose="02040503050203030202" pitchFamily="18" charset="0"/>
              </a:rPr>
              <a:t>Used for project purpose.</a:t>
            </a:r>
          </a:p>
          <a:p>
            <a:pPr marL="342900" lvl="0" indent="-342900" algn="just">
              <a:lnSpc>
                <a:spcPct val="200000"/>
              </a:lnSpc>
              <a:spcAft>
                <a:spcPts val="0"/>
              </a:spcAft>
              <a:buSzPct val="60000"/>
              <a:buFont typeface="Wingdings" panose="05000000000000000000" pitchFamily="2" charset="2"/>
              <a:buChar char="Ø"/>
              <a:tabLst>
                <a:tab pos="342900" algn="l"/>
              </a:tabLst>
            </a:pPr>
            <a:r>
              <a:rPr lang="en-IN" sz="2400" b="1" dirty="0" smtClean="0">
                <a:solidFill>
                  <a:srgbClr val="FF0000"/>
                </a:solidFill>
                <a:latin typeface="Times New Roman" panose="02020603050405020304" pitchFamily="18" charset="0"/>
                <a:ea typeface="Calibri" panose="020F0502020204030204" pitchFamily="34" charset="0"/>
                <a:cs typeface="Mangal" panose="02040503050203030202" pitchFamily="18" charset="0"/>
              </a:rPr>
              <a:t>Who will make payment?  </a:t>
            </a:r>
            <a:r>
              <a:rPr lang="en-IN" sz="2400" b="1" dirty="0" smtClean="0">
                <a:solidFill>
                  <a:srgbClr val="0070C0"/>
                </a:solidFill>
                <a:latin typeface="Times New Roman" panose="02020603050405020304" pitchFamily="18" charset="0"/>
                <a:ea typeface="Calibri" panose="020F0502020204030204" pitchFamily="34" charset="0"/>
                <a:cs typeface="Mangal" panose="02040503050203030202" pitchFamily="18" charset="0"/>
              </a:rPr>
              <a:t>All payment will be made centralized through PMU.</a:t>
            </a:r>
            <a:endParaRPr lang="en-IN" sz="2400" b="1" dirty="0">
              <a:solidFill>
                <a:srgbClr val="0070C0"/>
              </a:solidFill>
              <a:latin typeface="Times New Roman" panose="02020603050405020304" pitchFamily="18" charset="0"/>
              <a:ea typeface="Calibri" panose="020F0502020204030204" pitchFamily="34" charset="0"/>
              <a:cs typeface="Mangal" panose="02040503050203030202" pitchFamily="18" charset="0"/>
            </a:endParaRPr>
          </a:p>
          <a:p>
            <a:pPr marL="342900" lvl="0" indent="-342900" algn="just">
              <a:lnSpc>
                <a:spcPct val="115000"/>
              </a:lnSpc>
              <a:spcAft>
                <a:spcPts val="0"/>
              </a:spcAft>
              <a:buSzPct val="60000"/>
              <a:buFont typeface="Wingdings" panose="05000000000000000000" pitchFamily="2" charset="2"/>
              <a:buChar char="Ø"/>
              <a:tabLst>
                <a:tab pos="342900" algn="l"/>
              </a:tabLst>
            </a:pPr>
            <a:endParaRPr lang="en-IN" sz="2400" b="1" dirty="0">
              <a:solidFill>
                <a:srgbClr val="0070C0"/>
              </a:solidFill>
              <a:latin typeface="Times New Roman" panose="02020603050405020304" pitchFamily="18"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86504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562074"/>
          </a:xfrm>
        </p:spPr>
        <p:txBody>
          <a:bodyPr>
            <a:normAutofit fontScale="90000"/>
          </a:bodyPr>
          <a:lstStyle/>
          <a:p>
            <a:r>
              <a:rPr lang="en-IN" b="1" dirty="0"/>
              <a:t>SOP</a:t>
            </a:r>
            <a:endParaRPr lang="en-IN" dirty="0"/>
          </a:p>
        </p:txBody>
      </p:sp>
      <p:sp>
        <p:nvSpPr>
          <p:cNvPr id="3" name="Content Placeholder 2"/>
          <p:cNvSpPr>
            <a:spLocks noGrp="1"/>
          </p:cNvSpPr>
          <p:nvPr>
            <p:ph idx="1"/>
          </p:nvPr>
        </p:nvSpPr>
        <p:spPr>
          <a:xfrm>
            <a:off x="683568" y="562074"/>
            <a:ext cx="8229600" cy="6043173"/>
          </a:xfrm>
        </p:spPr>
        <p:txBody>
          <a:bodyPr>
            <a:noAutofit/>
          </a:bodyPr>
          <a:lstStyle/>
          <a:p>
            <a:pPr lvl="0" algn="just"/>
            <a:r>
              <a:rPr lang="en-US" sz="2000" b="1" dirty="0" smtClean="0">
                <a:solidFill>
                  <a:srgbClr val="FF0000"/>
                </a:solidFill>
              </a:rPr>
              <a:t>Which bid document need to be sent to NPMU? </a:t>
            </a:r>
          </a:p>
          <a:p>
            <a:pPr lvl="1" algn="just"/>
            <a:r>
              <a:rPr lang="en-US" sz="2000" b="1" dirty="0" smtClean="0">
                <a:solidFill>
                  <a:srgbClr val="0070C0"/>
                </a:solidFill>
              </a:rPr>
              <a:t>All </a:t>
            </a:r>
            <a:r>
              <a:rPr lang="en-US" sz="2000" b="1" dirty="0">
                <a:solidFill>
                  <a:srgbClr val="0070C0"/>
                </a:solidFill>
              </a:rPr>
              <a:t>hydro-met </a:t>
            </a:r>
            <a:r>
              <a:rPr lang="en-US" sz="2000" b="1" dirty="0" smtClean="0">
                <a:solidFill>
                  <a:srgbClr val="0070C0"/>
                </a:solidFill>
              </a:rPr>
              <a:t>for </a:t>
            </a:r>
            <a:r>
              <a:rPr lang="en-US" sz="2000" b="1" dirty="0">
                <a:solidFill>
                  <a:srgbClr val="0070C0"/>
                </a:solidFill>
              </a:rPr>
              <a:t>checking of Hydro-met network, </a:t>
            </a:r>
            <a:r>
              <a:rPr lang="en-US" sz="2000" b="1" dirty="0" smtClean="0">
                <a:solidFill>
                  <a:srgbClr val="0070C0"/>
                </a:solidFill>
              </a:rPr>
              <a:t>locations, </a:t>
            </a:r>
            <a:r>
              <a:rPr lang="en-US" sz="2000" b="1" dirty="0">
                <a:solidFill>
                  <a:srgbClr val="0070C0"/>
                </a:solidFill>
              </a:rPr>
              <a:t>communication system and payment </a:t>
            </a:r>
            <a:r>
              <a:rPr lang="en-US" sz="2000" b="1" dirty="0" smtClean="0">
                <a:solidFill>
                  <a:srgbClr val="0070C0"/>
                </a:solidFill>
              </a:rPr>
              <a:t>clauses. </a:t>
            </a:r>
          </a:p>
          <a:p>
            <a:pPr lvl="1" algn="just"/>
            <a:r>
              <a:rPr lang="en-US" sz="2000" b="1" dirty="0">
                <a:solidFill>
                  <a:srgbClr val="0070C0"/>
                </a:solidFill>
              </a:rPr>
              <a:t>All </a:t>
            </a:r>
            <a:r>
              <a:rPr lang="en-US" sz="2000" b="1" dirty="0" smtClean="0">
                <a:solidFill>
                  <a:srgbClr val="0070C0"/>
                </a:solidFill>
              </a:rPr>
              <a:t>prior </a:t>
            </a:r>
            <a:r>
              <a:rPr lang="en-US" sz="2000" b="1" dirty="0">
                <a:solidFill>
                  <a:srgbClr val="0070C0"/>
                </a:solidFill>
              </a:rPr>
              <a:t>review </a:t>
            </a:r>
            <a:r>
              <a:rPr lang="en-US" sz="2000" b="1" dirty="0">
                <a:solidFill>
                  <a:srgbClr val="0070C0"/>
                </a:solidFill>
              </a:rPr>
              <a:t>bids as per threshold</a:t>
            </a:r>
            <a:r>
              <a:rPr lang="en-US" sz="2000" b="1" dirty="0" smtClean="0">
                <a:solidFill>
                  <a:srgbClr val="0070C0"/>
                </a:solidFill>
              </a:rPr>
              <a:t>.</a:t>
            </a:r>
            <a:r>
              <a:rPr lang="en-US" sz="2000" b="1" dirty="0"/>
              <a:t> </a:t>
            </a:r>
            <a:endParaRPr lang="en-US" sz="2000" b="1" dirty="0" smtClean="0"/>
          </a:p>
          <a:p>
            <a:pPr lvl="1" algn="just"/>
            <a:r>
              <a:rPr lang="en-US" sz="2000" b="1" dirty="0">
                <a:solidFill>
                  <a:srgbClr val="0070C0"/>
                </a:solidFill>
              </a:rPr>
              <a:t>First </a:t>
            </a:r>
            <a:r>
              <a:rPr lang="en-US" sz="2000" b="1" dirty="0">
                <a:solidFill>
                  <a:srgbClr val="0070C0"/>
                </a:solidFill>
              </a:rPr>
              <a:t>bids of all types of procurement for NHP (1 – NCB, 1-NCS, 1-ICB etc.) </a:t>
            </a:r>
            <a:endParaRPr lang="en-US" sz="2000" b="1" dirty="0" smtClean="0">
              <a:solidFill>
                <a:srgbClr val="0070C0"/>
              </a:solidFill>
            </a:endParaRPr>
          </a:p>
          <a:p>
            <a:pPr lvl="1" algn="just"/>
            <a:r>
              <a:rPr lang="en-US" sz="2000" b="1" dirty="0" smtClean="0">
                <a:solidFill>
                  <a:schemeClr val="accent2">
                    <a:lumMod val="75000"/>
                  </a:schemeClr>
                </a:solidFill>
              </a:rPr>
              <a:t>NO shopping bids</a:t>
            </a:r>
            <a:endParaRPr lang="en-US" sz="2000" b="1" dirty="0">
              <a:solidFill>
                <a:schemeClr val="accent2">
                  <a:lumMod val="75000"/>
                </a:schemeClr>
              </a:solidFill>
            </a:endParaRPr>
          </a:p>
          <a:p>
            <a:pPr marL="0" lvl="0" indent="0" algn="just">
              <a:buNone/>
            </a:pPr>
            <a:r>
              <a:rPr lang="en-US" sz="1800" b="1" dirty="0" smtClean="0"/>
              <a:t> </a:t>
            </a:r>
            <a:endParaRPr lang="en-US" sz="1800" b="1" dirty="0"/>
          </a:p>
          <a:p>
            <a:pPr lvl="0" algn="just"/>
            <a:r>
              <a:rPr lang="en-US" sz="2000" b="1" dirty="0">
                <a:solidFill>
                  <a:srgbClr val="FF0000"/>
                </a:solidFill>
              </a:rPr>
              <a:t>Single Source Procurement- </a:t>
            </a:r>
            <a:r>
              <a:rPr lang="en-US" sz="2000" b="1" dirty="0" smtClean="0">
                <a:solidFill>
                  <a:srgbClr val="FF0000"/>
                </a:solidFill>
              </a:rPr>
              <a:t> </a:t>
            </a:r>
            <a:r>
              <a:rPr lang="en-US" sz="2000" b="1" dirty="0">
                <a:solidFill>
                  <a:srgbClr val="0070C0"/>
                </a:solidFill>
              </a:rPr>
              <a:t>All </a:t>
            </a:r>
            <a:r>
              <a:rPr lang="en-US" sz="2000" b="1" dirty="0">
                <a:solidFill>
                  <a:srgbClr val="0070C0"/>
                </a:solidFill>
              </a:rPr>
              <a:t>single source procurement should be </a:t>
            </a:r>
            <a:r>
              <a:rPr lang="en-US" sz="2000" b="1" dirty="0">
                <a:solidFill>
                  <a:srgbClr val="0070C0"/>
                </a:solidFill>
              </a:rPr>
              <a:t>reflected in PP with justification and got approved by WB. </a:t>
            </a:r>
            <a:endParaRPr lang="en-US" sz="2000" b="1" dirty="0" smtClean="0">
              <a:solidFill>
                <a:srgbClr val="0070C0"/>
              </a:solidFill>
            </a:endParaRPr>
          </a:p>
          <a:p>
            <a:pPr marL="0" lvl="0" indent="0" algn="just">
              <a:buNone/>
            </a:pPr>
            <a:endParaRPr lang="en-US" sz="2000" b="1" dirty="0">
              <a:solidFill>
                <a:srgbClr val="0070C0"/>
              </a:solidFill>
            </a:endParaRPr>
          </a:p>
          <a:p>
            <a:pPr lvl="0" algn="just"/>
            <a:r>
              <a:rPr lang="en-US" sz="2000" b="1" dirty="0">
                <a:solidFill>
                  <a:srgbClr val="FF0000"/>
                </a:solidFill>
              </a:rPr>
              <a:t>Studies </a:t>
            </a:r>
            <a:r>
              <a:rPr lang="en-US" sz="2000" b="1" dirty="0">
                <a:solidFill>
                  <a:srgbClr val="FF0000"/>
                </a:solidFill>
              </a:rPr>
              <a:t>proposed in </a:t>
            </a:r>
            <a:r>
              <a:rPr lang="en-US" sz="2000" b="1" dirty="0">
                <a:solidFill>
                  <a:srgbClr val="FF0000"/>
                </a:solidFill>
              </a:rPr>
              <a:t>Component-C-  </a:t>
            </a:r>
            <a:r>
              <a:rPr lang="en-US" sz="2000" b="1" dirty="0" err="1">
                <a:solidFill>
                  <a:srgbClr val="0070C0"/>
                </a:solidFill>
              </a:rPr>
              <a:t>ToR</a:t>
            </a:r>
            <a:r>
              <a:rPr lang="en-US" sz="2000" b="1" dirty="0">
                <a:solidFill>
                  <a:srgbClr val="0070C0"/>
                </a:solidFill>
              </a:rPr>
              <a:t> for all studies need to be submitted to NPMU.</a:t>
            </a:r>
            <a:endParaRPr lang="en-IN" sz="2000" b="1" dirty="0">
              <a:solidFill>
                <a:srgbClr val="0070C0"/>
              </a:solidFill>
            </a:endParaRPr>
          </a:p>
          <a:p>
            <a:pPr marL="0" lvl="0" indent="0" algn="just">
              <a:buNone/>
            </a:pPr>
            <a:endParaRPr lang="en-IN" sz="1800" b="1" dirty="0"/>
          </a:p>
          <a:p>
            <a:pPr lvl="0" algn="just"/>
            <a:r>
              <a:rPr lang="en-US" sz="2000" b="1" dirty="0">
                <a:solidFill>
                  <a:srgbClr val="FF0000"/>
                </a:solidFill>
              </a:rPr>
              <a:t>Foreign </a:t>
            </a:r>
            <a:r>
              <a:rPr lang="en-US" sz="2000" b="1" dirty="0">
                <a:solidFill>
                  <a:srgbClr val="FF0000"/>
                </a:solidFill>
              </a:rPr>
              <a:t>training/foreign study </a:t>
            </a:r>
            <a:r>
              <a:rPr lang="en-US" sz="2000" b="1" dirty="0">
                <a:solidFill>
                  <a:srgbClr val="FF0000"/>
                </a:solidFill>
              </a:rPr>
              <a:t>tours-  </a:t>
            </a:r>
            <a:r>
              <a:rPr lang="en-US" sz="2000" b="1" dirty="0">
                <a:solidFill>
                  <a:srgbClr val="0070C0"/>
                </a:solidFill>
              </a:rPr>
              <a:t>All Proposal need to be submitted </a:t>
            </a:r>
            <a:r>
              <a:rPr lang="en-US" sz="2000" b="1" dirty="0">
                <a:solidFill>
                  <a:srgbClr val="0070C0"/>
                </a:solidFill>
              </a:rPr>
              <a:t>to </a:t>
            </a:r>
            <a:r>
              <a:rPr lang="en-US" sz="2000" b="1" dirty="0">
                <a:solidFill>
                  <a:srgbClr val="0070C0"/>
                </a:solidFill>
              </a:rPr>
              <a:t>NPMU. </a:t>
            </a:r>
            <a:endParaRPr lang="en-IN" sz="2000" b="1" dirty="0">
              <a:solidFill>
                <a:srgbClr val="0070C0"/>
              </a:solidFill>
            </a:endParaRPr>
          </a:p>
          <a:p>
            <a:pPr lvl="0" algn="just"/>
            <a:r>
              <a:rPr lang="en-US" sz="2000" b="1" dirty="0">
                <a:solidFill>
                  <a:srgbClr val="FF0000"/>
                </a:solidFill>
              </a:rPr>
              <a:t>Purpose </a:t>
            </a:r>
            <a:r>
              <a:rPr lang="en-US" sz="2000" b="1" dirty="0">
                <a:solidFill>
                  <a:srgbClr val="FF0000"/>
                </a:solidFill>
              </a:rPr>
              <a:t>Driven </a:t>
            </a:r>
            <a:r>
              <a:rPr lang="en-US" sz="2000" b="1" dirty="0">
                <a:solidFill>
                  <a:srgbClr val="FF0000"/>
                </a:solidFill>
              </a:rPr>
              <a:t>Study-  </a:t>
            </a:r>
            <a:r>
              <a:rPr lang="en-IN" sz="2000" b="1" dirty="0">
                <a:solidFill>
                  <a:srgbClr val="0070C0"/>
                </a:solidFill>
              </a:rPr>
              <a:t>Need to </a:t>
            </a:r>
            <a:r>
              <a:rPr lang="en-IN" sz="2000" b="1" dirty="0" smtClean="0">
                <a:solidFill>
                  <a:srgbClr val="0070C0"/>
                </a:solidFill>
              </a:rPr>
              <a:t>be </a:t>
            </a:r>
            <a:r>
              <a:rPr lang="en-IN" sz="2000" b="1" dirty="0">
                <a:solidFill>
                  <a:srgbClr val="0070C0"/>
                </a:solidFill>
              </a:rPr>
              <a:t>submitted to NIH</a:t>
            </a:r>
            <a:r>
              <a:rPr lang="en-IN" sz="2000" b="1" dirty="0" smtClean="0">
                <a:solidFill>
                  <a:srgbClr val="0070C0"/>
                </a:solidFill>
              </a:rPr>
              <a:t>.</a:t>
            </a:r>
            <a:endParaRPr lang="en-IN" sz="2000" b="1" dirty="0">
              <a:solidFill>
                <a:srgbClr val="0070C0"/>
              </a:solidFill>
            </a:endParaRPr>
          </a:p>
        </p:txBody>
      </p:sp>
    </p:spTree>
    <p:extLst>
      <p:ext uri="{BB962C8B-B14F-4D97-AF65-F5344CB8AC3E}">
        <p14:creationId xmlns:p14="http://schemas.microsoft.com/office/powerpoint/2010/main" val="345565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123"/>
            <a:ext cx="8229600" cy="562074"/>
          </a:xfrm>
        </p:spPr>
        <p:txBody>
          <a:bodyPr>
            <a:normAutofit fontScale="90000"/>
          </a:bodyPr>
          <a:lstStyle/>
          <a:p>
            <a:r>
              <a:rPr lang="en-IN" b="1" dirty="0"/>
              <a:t>SOP</a:t>
            </a:r>
            <a:endParaRPr lang="en-IN" dirty="0"/>
          </a:p>
        </p:txBody>
      </p:sp>
      <p:sp>
        <p:nvSpPr>
          <p:cNvPr id="3" name="Content Placeholder 2"/>
          <p:cNvSpPr>
            <a:spLocks noGrp="1"/>
          </p:cNvSpPr>
          <p:nvPr>
            <p:ph idx="1"/>
          </p:nvPr>
        </p:nvSpPr>
        <p:spPr>
          <a:xfrm>
            <a:off x="611560" y="570863"/>
            <a:ext cx="8229600" cy="6043173"/>
          </a:xfrm>
        </p:spPr>
        <p:txBody>
          <a:bodyPr>
            <a:noAutofit/>
          </a:bodyPr>
          <a:lstStyle/>
          <a:p>
            <a:pPr algn="just">
              <a:buFont typeface="Wingdings" panose="05000000000000000000" pitchFamily="2" charset="2"/>
              <a:buChar char="§"/>
            </a:pPr>
            <a:r>
              <a:rPr lang="en-IN" sz="2400" b="1" dirty="0" smtClean="0">
                <a:solidFill>
                  <a:srgbClr val="FF0000"/>
                </a:solidFill>
              </a:rPr>
              <a:t>Post Review Bids- </a:t>
            </a:r>
            <a:r>
              <a:rPr lang="en-IN" sz="2400" b="1" dirty="0" smtClean="0">
                <a:solidFill>
                  <a:srgbClr val="0070C0"/>
                </a:solidFill>
              </a:rPr>
              <a:t>Need to submit to NPMU after award.</a:t>
            </a:r>
          </a:p>
          <a:p>
            <a:pPr algn="just">
              <a:buFont typeface="Wingdings" panose="05000000000000000000" pitchFamily="2" charset="2"/>
              <a:buChar char="§"/>
            </a:pPr>
            <a:endParaRPr lang="en-IN" sz="2400" b="1" dirty="0" smtClean="0">
              <a:solidFill>
                <a:srgbClr val="0070C0"/>
              </a:solidFill>
            </a:endParaRPr>
          </a:p>
          <a:p>
            <a:pPr algn="just">
              <a:buFont typeface="Wingdings" panose="05000000000000000000" pitchFamily="2" charset="2"/>
              <a:buChar char="§"/>
            </a:pPr>
            <a:r>
              <a:rPr lang="en-IN" sz="2400" b="1" dirty="0" smtClean="0">
                <a:solidFill>
                  <a:srgbClr val="FF0000"/>
                </a:solidFill>
              </a:rPr>
              <a:t>Assistance </a:t>
            </a:r>
            <a:r>
              <a:rPr lang="en-IN" sz="2400" b="1" dirty="0">
                <a:solidFill>
                  <a:srgbClr val="FF0000"/>
                </a:solidFill>
              </a:rPr>
              <a:t>to IAs</a:t>
            </a:r>
            <a:endParaRPr lang="en-IN" sz="2400" dirty="0">
              <a:solidFill>
                <a:srgbClr val="FF0000"/>
              </a:solidFill>
            </a:endParaRPr>
          </a:p>
          <a:p>
            <a:pPr lvl="0" algn="just">
              <a:lnSpc>
                <a:spcPct val="200000"/>
              </a:lnSpc>
            </a:pPr>
            <a:r>
              <a:rPr lang="en-US" sz="2000" b="1" dirty="0">
                <a:solidFill>
                  <a:srgbClr val="0070C0"/>
                </a:solidFill>
              </a:rPr>
              <a:t>Besides the bids/procurement listed above, if IAs want the assistance in preparation of their bids, any clarifications etc., the NPMU shall provide the same in consultation with WB till placement of TAMC. After, TAMC is in place, the assistance shall be provided by TAMC in consultation with NPMU/WB. </a:t>
            </a:r>
            <a:endParaRPr lang="en-IN" sz="2000" b="1" dirty="0">
              <a:solidFill>
                <a:srgbClr val="0070C0"/>
              </a:solidFill>
            </a:endParaRPr>
          </a:p>
          <a:p>
            <a:pPr algn="just"/>
            <a:endParaRPr lang="en-IN" sz="1800" dirty="0"/>
          </a:p>
        </p:txBody>
      </p:sp>
    </p:spTree>
    <p:extLst>
      <p:ext uri="{BB962C8B-B14F-4D97-AF65-F5344CB8AC3E}">
        <p14:creationId xmlns:p14="http://schemas.microsoft.com/office/powerpoint/2010/main" val="817755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idx="4294967295"/>
          </p:nvPr>
        </p:nvSpPr>
        <p:spPr>
          <a:xfrm>
            <a:off x="482600" y="1917700"/>
            <a:ext cx="8229600" cy="1600200"/>
          </a:xfrm>
        </p:spPr>
        <p:txBody>
          <a:bodyPr rtlCol="0">
            <a:normAutofit/>
          </a:bodyPr>
          <a:lstStyle/>
          <a:p>
            <a:pPr algn="ctr" eaLnBrk="1" fontAlgn="auto" hangingPunct="1">
              <a:spcAft>
                <a:spcPct val="50000"/>
              </a:spcAft>
              <a:defRPr/>
            </a:pPr>
            <a:r>
              <a:rPr lang="en-US" altLang="en-US" sz="7200" b="1" dirty="0">
                <a:solidFill>
                  <a:srgbClr val="0070C0"/>
                </a:solidFill>
                <a:effectLst>
                  <a:outerShdw blurRad="38100" dist="38100" dir="2700000" algn="tl">
                    <a:srgbClr val="000000">
                      <a:alpha val="43137"/>
                    </a:srgbClr>
                  </a:outerShdw>
                </a:effectLst>
              </a:rPr>
              <a:t>Thank You</a:t>
            </a:r>
          </a:p>
        </p:txBody>
      </p:sp>
      <p:cxnSp>
        <p:nvCxnSpPr>
          <p:cNvPr id="3" name="Straight Connector 2"/>
          <p:cNvCxnSpPr/>
          <p:nvPr/>
        </p:nvCxnSpPr>
        <p:spPr>
          <a:xfrm flipV="1">
            <a:off x="0" y="855663"/>
            <a:ext cx="9161463" cy="7620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852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534</TotalTime>
  <Words>848</Words>
  <Application>Microsoft Office PowerPoint</Application>
  <PresentationFormat>On-screen Show (4:3)</PresentationFormat>
  <Paragraphs>115</Paragraphs>
  <Slides>9</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Mangal</vt:lpstr>
      <vt:lpstr>Symbol</vt:lpstr>
      <vt:lpstr>Times New Roman</vt:lpstr>
      <vt:lpstr>Wingdings</vt:lpstr>
      <vt:lpstr>Office Theme</vt:lpstr>
      <vt:lpstr>National Hydrology Project   </vt:lpstr>
      <vt:lpstr>PowerPoint Presentation</vt:lpstr>
      <vt:lpstr>PowerPoint Presentation</vt:lpstr>
      <vt:lpstr>PowerPoint Presentation</vt:lpstr>
      <vt:lpstr>PowerPoint Presentation</vt:lpstr>
      <vt:lpstr>PowerPoint Presentation</vt:lpstr>
      <vt:lpstr>SOP</vt:lpstr>
      <vt:lpstr>SOP</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 Singh</dc:creator>
  <cp:lastModifiedBy>Neeraj Kumar Manglik</cp:lastModifiedBy>
  <cp:revision>59</cp:revision>
  <dcterms:created xsi:type="dcterms:W3CDTF">2015-05-11T03:29:11Z</dcterms:created>
  <dcterms:modified xsi:type="dcterms:W3CDTF">2017-05-22T13:21:21Z</dcterms:modified>
</cp:coreProperties>
</file>